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3"/>
  </p:notesMasterIdLst>
  <p:handoutMasterIdLst>
    <p:handoutMasterId r:id="rId44"/>
  </p:handoutMasterIdLst>
  <p:sldIdLst>
    <p:sldId id="256" r:id="rId5"/>
    <p:sldId id="301" r:id="rId6"/>
    <p:sldId id="329" r:id="rId7"/>
    <p:sldId id="330" r:id="rId8"/>
    <p:sldId id="331" r:id="rId9"/>
    <p:sldId id="332" r:id="rId10"/>
    <p:sldId id="328" r:id="rId11"/>
    <p:sldId id="302" r:id="rId12"/>
    <p:sldId id="303" r:id="rId13"/>
    <p:sldId id="304" r:id="rId14"/>
    <p:sldId id="305" r:id="rId15"/>
    <p:sldId id="306" r:id="rId16"/>
    <p:sldId id="307" r:id="rId17"/>
    <p:sldId id="308" r:id="rId18"/>
    <p:sldId id="294" r:id="rId19"/>
    <p:sldId id="295" r:id="rId20"/>
    <p:sldId id="296" r:id="rId21"/>
    <p:sldId id="297" r:id="rId22"/>
    <p:sldId id="298" r:id="rId23"/>
    <p:sldId id="299"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Lst>
  <p:sldSz cx="12192000" cy="6858000"/>
  <p:notesSz cx="6858000" cy="9144000"/>
  <p:custDataLst>
    <p:tags r:id="rId4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46" autoAdjust="0"/>
  </p:normalViewPr>
  <p:slideViewPr>
    <p:cSldViewPr snapToGrid="0">
      <p:cViewPr varScale="1">
        <p:scale>
          <a:sx n="114" d="100"/>
          <a:sy n="114" d="100"/>
        </p:scale>
        <p:origin x="300" y="102"/>
      </p:cViewPr>
      <p:guideLst>
        <p:guide orient="horz" pos="2160"/>
        <p:guide pos="3840"/>
      </p:guideLst>
    </p:cSldViewPr>
  </p:slideViewPr>
  <p:notesTextViewPr>
    <p:cViewPr>
      <p:scale>
        <a:sx n="1" d="1"/>
        <a:sy n="1" d="1"/>
      </p:scale>
      <p:origin x="0" y="0"/>
    </p:cViewPr>
  </p:notesTextViewPr>
  <p:notesViewPr>
    <p:cSldViewPr snapToGrid="0">
      <p:cViewPr varScale="1">
        <p:scale>
          <a:sx n="51" d="100"/>
          <a:sy n="51" d="100"/>
        </p:scale>
        <p:origin x="241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3/26/2021</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3/26/2021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866602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133123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715759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29779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581102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86003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593435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14115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15214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91738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696210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60707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12450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08096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8203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69ED51-789D-47A8-B82D-6D277957FDE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14964733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8"/>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19"/>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0"/>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3"/>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4"/>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rive.google.com/drive/folders/15gbcCkZDxUxflTWtAprPqlHkD5nbxKjP?usp=shar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foss-for-synopsys-dwc-arc-processors/toolchain/release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ygwin.com/install.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fontScale="92500" lnSpcReduction="10000"/>
          </a:bodyPr>
          <a:lstStyle/>
          <a:p>
            <a:r>
              <a:rPr lang="en-US" dirty="0"/>
              <a:t>Prof. Ren-Shuo Liu</a:t>
            </a:r>
            <a:br>
              <a:rPr lang="en-US" dirty="0"/>
            </a:br>
            <a:r>
              <a:rPr lang="en-US" dirty="0"/>
              <a:t>Willie Tsai</a:t>
            </a:r>
          </a:p>
        </p:txBody>
      </p:sp>
      <p:sp>
        <p:nvSpPr>
          <p:cNvPr id="3" name="Text Placeholder 2">
            <a:extLst>
              <a:ext uri="{FF2B5EF4-FFF2-40B4-BE49-F238E27FC236}">
                <a16:creationId xmlns:a16="http://schemas.microsoft.com/office/drawing/2014/main" id="{A5EBE01D-DF7A-473D-BEB8-70441C30D261}"/>
              </a:ext>
            </a:extLst>
          </p:cNvPr>
          <p:cNvSpPr>
            <a:spLocks noGrp="1"/>
          </p:cNvSpPr>
          <p:nvPr>
            <p:ph type="body" sz="quarter" idx="11"/>
          </p:nvPr>
        </p:nvSpPr>
        <p:spPr>
          <a:xfrm>
            <a:off x="456555" y="4701662"/>
            <a:ext cx="5525117" cy="396815"/>
          </a:xfrm>
        </p:spPr>
        <p:txBody>
          <a:bodyPr/>
          <a:lstStyle/>
          <a:p>
            <a:endParaRPr lang="en-US" dirty="0"/>
          </a:p>
        </p:txBody>
      </p:sp>
      <p:sp>
        <p:nvSpPr>
          <p:cNvPr id="4" name="Subtitle 3">
            <a:extLst>
              <a:ext uri="{FF2B5EF4-FFF2-40B4-BE49-F238E27FC236}">
                <a16:creationId xmlns:a16="http://schemas.microsoft.com/office/drawing/2014/main" id="{E77041CB-0015-4473-BA18-07F260E5006D}"/>
              </a:ext>
            </a:extLst>
          </p:cNvPr>
          <p:cNvSpPr>
            <a:spLocks noGrp="1"/>
          </p:cNvSpPr>
          <p:nvPr>
            <p:ph type="subTitle" idx="1"/>
          </p:nvPr>
        </p:nvSpPr>
        <p:spPr>
          <a:xfrm>
            <a:off x="456556" y="2982484"/>
            <a:ext cx="11278565" cy="990600"/>
          </a:xfrm>
        </p:spPr>
        <p:txBody>
          <a:bodyPr/>
          <a:lstStyle/>
          <a:p>
            <a:endParaRPr lang="en-US" dirty="0"/>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dirty="0"/>
              <a:t>Tutorial 1</a:t>
            </a:r>
            <a:r>
              <a:rPr lang="zh-TW" altLang="en-US" dirty="0"/>
              <a:t> </a:t>
            </a:r>
            <a:r>
              <a:rPr lang="en-US" dirty="0"/>
              <a:t>– Environment Installation</a:t>
            </a:r>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pic>
        <p:nvPicPr>
          <p:cNvPr id="3" name="圖片 2"/>
          <p:cNvPicPr>
            <a:picLocks noChangeAspect="1"/>
          </p:cNvPicPr>
          <p:nvPr/>
        </p:nvPicPr>
        <p:blipFill>
          <a:blip r:embed="rId2"/>
          <a:stretch>
            <a:fillRect/>
          </a:stretch>
        </p:blipFill>
        <p:spPr>
          <a:xfrm>
            <a:off x="457200" y="1786471"/>
            <a:ext cx="5248275" cy="3990975"/>
          </a:xfrm>
          <a:prstGeom prst="rect">
            <a:avLst/>
          </a:prstGeom>
        </p:spPr>
      </p:pic>
      <p:sp>
        <p:nvSpPr>
          <p:cNvPr id="5" name="矩形 4">
            <a:extLst>
              <a:ext uri="{FF2B5EF4-FFF2-40B4-BE49-F238E27FC236}">
                <a16:creationId xmlns:a16="http://schemas.microsoft.com/office/drawing/2014/main" id="{FF7592B8-F9D4-4F8C-BA63-294AEECCE1C6}"/>
              </a:ext>
            </a:extLst>
          </p:cNvPr>
          <p:cNvSpPr/>
          <p:nvPr/>
        </p:nvSpPr>
        <p:spPr>
          <a:xfrm>
            <a:off x="3675218" y="5277172"/>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圖片 3"/>
          <p:cNvPicPr>
            <a:picLocks noChangeAspect="1"/>
          </p:cNvPicPr>
          <p:nvPr/>
        </p:nvPicPr>
        <p:blipFill>
          <a:blip r:embed="rId3"/>
          <a:stretch>
            <a:fillRect/>
          </a:stretch>
        </p:blipFill>
        <p:spPr>
          <a:xfrm>
            <a:off x="6096161" y="1786471"/>
            <a:ext cx="5219700" cy="3971925"/>
          </a:xfrm>
          <a:prstGeom prst="rect">
            <a:avLst/>
          </a:prstGeom>
        </p:spPr>
      </p:pic>
      <p:sp>
        <p:nvSpPr>
          <p:cNvPr id="9" name="矩形 8">
            <a:extLst>
              <a:ext uri="{FF2B5EF4-FFF2-40B4-BE49-F238E27FC236}">
                <a16:creationId xmlns:a16="http://schemas.microsoft.com/office/drawing/2014/main" id="{FF7592B8-F9D4-4F8C-BA63-294AEECCE1C6}"/>
              </a:ext>
            </a:extLst>
          </p:cNvPr>
          <p:cNvSpPr/>
          <p:nvPr/>
        </p:nvSpPr>
        <p:spPr>
          <a:xfrm>
            <a:off x="9299721" y="5277171"/>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FF7592B8-F9D4-4F8C-BA63-294AEECCE1C6}"/>
              </a:ext>
            </a:extLst>
          </p:cNvPr>
          <p:cNvSpPr/>
          <p:nvPr/>
        </p:nvSpPr>
        <p:spPr>
          <a:xfrm>
            <a:off x="7166120" y="2911097"/>
            <a:ext cx="2543568" cy="20406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6749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pic>
        <p:nvPicPr>
          <p:cNvPr id="6" name="圖片 5"/>
          <p:cNvPicPr>
            <a:picLocks noChangeAspect="1"/>
          </p:cNvPicPr>
          <p:nvPr/>
        </p:nvPicPr>
        <p:blipFill>
          <a:blip r:embed="rId2"/>
          <a:stretch>
            <a:fillRect/>
          </a:stretch>
        </p:blipFill>
        <p:spPr>
          <a:xfrm>
            <a:off x="1698164" y="1307342"/>
            <a:ext cx="8205253" cy="5194909"/>
          </a:xfrm>
          <a:prstGeom prst="rect">
            <a:avLst/>
          </a:prstGeom>
        </p:spPr>
      </p:pic>
      <p:sp>
        <p:nvSpPr>
          <p:cNvPr id="5" name="矩形 4">
            <a:extLst>
              <a:ext uri="{FF2B5EF4-FFF2-40B4-BE49-F238E27FC236}">
                <a16:creationId xmlns:a16="http://schemas.microsoft.com/office/drawing/2014/main" id="{FF7592B8-F9D4-4F8C-BA63-294AEECCE1C6}"/>
              </a:ext>
            </a:extLst>
          </p:cNvPr>
          <p:cNvSpPr/>
          <p:nvPr/>
        </p:nvSpPr>
        <p:spPr>
          <a:xfrm>
            <a:off x="2109890" y="1983783"/>
            <a:ext cx="780545" cy="2634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a:extLst>
              <a:ext uri="{FF2B5EF4-FFF2-40B4-BE49-F238E27FC236}">
                <a16:creationId xmlns:a16="http://schemas.microsoft.com/office/drawing/2014/main" id="{FF7592B8-F9D4-4F8C-BA63-294AEECCE1C6}"/>
              </a:ext>
            </a:extLst>
          </p:cNvPr>
          <p:cNvSpPr/>
          <p:nvPr/>
        </p:nvSpPr>
        <p:spPr>
          <a:xfrm>
            <a:off x="3214106" y="1983783"/>
            <a:ext cx="730214" cy="2634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p:cNvSpPr txBox="1"/>
          <p:nvPr/>
        </p:nvSpPr>
        <p:spPr>
          <a:xfrm>
            <a:off x="6307810" y="805784"/>
            <a:ext cx="4207789" cy="400110"/>
          </a:xfrm>
          <a:prstGeom prst="rect">
            <a:avLst/>
          </a:prstGeom>
          <a:noFill/>
        </p:spPr>
        <p:txBody>
          <a:bodyPr wrap="square" rtlCol="0">
            <a:spAutoFit/>
          </a:bodyPr>
          <a:lstStyle/>
          <a:p>
            <a:pPr algn="l"/>
            <a:r>
              <a:rPr lang="en-US" altLang="zh-TW" sz="2000" dirty="0"/>
              <a:t>Search: </a:t>
            </a:r>
            <a:r>
              <a:rPr lang="en-US" altLang="zh-TW" sz="2000" dirty="0" err="1"/>
              <a:t>git</a:t>
            </a:r>
            <a:r>
              <a:rPr lang="en-US" altLang="zh-TW" sz="2000" dirty="0"/>
              <a:t> , </a:t>
            </a:r>
            <a:r>
              <a:rPr lang="en-US" altLang="zh-TW" sz="2000" dirty="0" err="1"/>
              <a:t>xxd</a:t>
            </a:r>
            <a:r>
              <a:rPr lang="en-US" altLang="zh-TW" sz="2000" dirty="0"/>
              <a:t>, make, unzip, curl</a:t>
            </a:r>
            <a:endParaRPr lang="zh-TW" altLang="en-US" sz="2000" dirty="0"/>
          </a:p>
        </p:txBody>
      </p:sp>
      <p:cxnSp>
        <p:nvCxnSpPr>
          <p:cNvPr id="12" name="直線單箭頭接點 11"/>
          <p:cNvCxnSpPr>
            <a:stCxn id="11" idx="3"/>
          </p:cNvCxnSpPr>
          <p:nvPr/>
        </p:nvCxnSpPr>
        <p:spPr>
          <a:xfrm flipV="1">
            <a:off x="3944320" y="1005839"/>
            <a:ext cx="2332494" cy="11096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660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grpSp>
        <p:nvGrpSpPr>
          <p:cNvPr id="17" name="群組 16"/>
          <p:cNvGrpSpPr/>
          <p:nvPr/>
        </p:nvGrpSpPr>
        <p:grpSpPr>
          <a:xfrm>
            <a:off x="148284" y="1166242"/>
            <a:ext cx="8125874" cy="5141164"/>
            <a:chOff x="520243" y="1142995"/>
            <a:chExt cx="8125874" cy="5141164"/>
          </a:xfrm>
        </p:grpSpPr>
        <p:pic>
          <p:nvPicPr>
            <p:cNvPr id="4" name="圖片 3"/>
            <p:cNvPicPr>
              <a:picLocks noChangeAspect="1"/>
            </p:cNvPicPr>
            <p:nvPr/>
          </p:nvPicPr>
          <p:blipFill>
            <a:blip r:embed="rId2"/>
            <a:stretch>
              <a:fillRect/>
            </a:stretch>
          </p:blipFill>
          <p:spPr>
            <a:xfrm>
              <a:off x="520243" y="1142995"/>
              <a:ext cx="8125874" cy="5141164"/>
            </a:xfrm>
            <a:prstGeom prst="rect">
              <a:avLst/>
            </a:prstGeom>
          </p:spPr>
        </p:pic>
        <p:sp>
          <p:nvSpPr>
            <p:cNvPr id="10" name="矩形 9">
              <a:extLst>
                <a:ext uri="{FF2B5EF4-FFF2-40B4-BE49-F238E27FC236}">
                  <a16:creationId xmlns:a16="http://schemas.microsoft.com/office/drawing/2014/main" id="{FBFAF884-3F6A-4170-942E-5D28F5F541CF}"/>
                </a:ext>
              </a:extLst>
            </p:cNvPr>
            <p:cNvSpPr/>
            <p:nvPr/>
          </p:nvSpPr>
          <p:spPr>
            <a:xfrm>
              <a:off x="4443696" y="2967926"/>
              <a:ext cx="170482" cy="1782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BFAF884-3F6A-4170-942E-5D28F5F541CF}"/>
                </a:ext>
              </a:extLst>
            </p:cNvPr>
            <p:cNvSpPr/>
            <p:nvPr/>
          </p:nvSpPr>
          <p:spPr>
            <a:xfrm>
              <a:off x="4618496" y="2967929"/>
              <a:ext cx="185979" cy="1782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p:cNvGrpSpPr/>
          <p:nvPr/>
        </p:nvGrpSpPr>
        <p:grpSpPr>
          <a:xfrm>
            <a:off x="8367794" y="2712848"/>
            <a:ext cx="3744131" cy="2862322"/>
            <a:chOff x="8537631" y="2061920"/>
            <a:chExt cx="3654369" cy="2862322"/>
          </a:xfrm>
        </p:grpSpPr>
        <p:sp>
          <p:nvSpPr>
            <p:cNvPr id="9" name="文字方塊 8"/>
            <p:cNvSpPr txBox="1"/>
            <p:nvPr/>
          </p:nvSpPr>
          <p:spPr>
            <a:xfrm>
              <a:off x="8537631" y="2061920"/>
              <a:ext cx="3654369" cy="2862322"/>
            </a:xfrm>
            <a:prstGeom prst="rect">
              <a:avLst/>
            </a:prstGeom>
            <a:noFill/>
          </p:spPr>
          <p:txBody>
            <a:bodyPr wrap="square" rtlCol="0">
              <a:spAutoFit/>
            </a:bodyPr>
            <a:lstStyle/>
            <a:p>
              <a:pPr algn="l"/>
              <a:r>
                <a:rPr lang="en-US" altLang="zh-TW" sz="2000" dirty="0"/>
                <a:t>1.</a:t>
              </a:r>
              <a:r>
                <a:rPr lang="zh-TW" altLang="en-US" sz="2000" dirty="0"/>
                <a:t> 按     選擇最新版本</a:t>
              </a:r>
              <a:endParaRPr lang="en-US" altLang="zh-TW" sz="2000" dirty="0"/>
            </a:p>
            <a:p>
              <a:pPr algn="l"/>
              <a:endParaRPr lang="en-US" altLang="zh-TW" sz="2000" dirty="0"/>
            </a:p>
            <a:p>
              <a:pPr algn="l"/>
              <a:r>
                <a:rPr lang="en-US" altLang="zh-TW" sz="2000" dirty="0"/>
                <a:t>2.</a:t>
              </a:r>
              <a:r>
                <a:rPr lang="zh-TW" altLang="en-US" sz="2000" dirty="0"/>
                <a:t> 打勾</a:t>
              </a:r>
              <a:endParaRPr lang="en-US" altLang="zh-TW" sz="2000" dirty="0"/>
            </a:p>
            <a:p>
              <a:pPr algn="l"/>
              <a:endParaRPr lang="en-US" altLang="zh-TW" sz="2000" dirty="0"/>
            </a:p>
            <a:p>
              <a:pPr algn="l"/>
              <a:r>
                <a:rPr lang="en-US" altLang="zh-TW" sz="2000" dirty="0"/>
                <a:t>3.</a:t>
              </a:r>
              <a:r>
                <a:rPr lang="zh-TW" altLang="en-US" sz="2000" dirty="0"/>
                <a:t> 請重複以上步驟在</a:t>
              </a:r>
              <a:r>
                <a:rPr lang="en-US" altLang="zh-TW" sz="2000" dirty="0"/>
                <a:t>Search</a:t>
              </a:r>
              <a:r>
                <a:rPr lang="zh-TW" altLang="en-US" sz="2000" dirty="0"/>
                <a:t>的欄位依序搜尋</a:t>
              </a:r>
              <a:r>
                <a:rPr lang="en-US" altLang="zh-TW" sz="2000" dirty="0"/>
                <a:t>:</a:t>
              </a:r>
              <a:r>
                <a:rPr lang="zh-TW" altLang="en-US" sz="2000" dirty="0"/>
                <a:t> </a:t>
              </a:r>
              <a:r>
                <a:rPr lang="en-US" altLang="zh-TW" sz="2000" dirty="0"/>
                <a:t>git, </a:t>
              </a:r>
              <a:r>
                <a:rPr lang="en-US" altLang="zh-TW" sz="2000" dirty="0" err="1"/>
                <a:t>xxd</a:t>
              </a:r>
              <a:r>
                <a:rPr lang="en-US" altLang="zh-TW" sz="2000" dirty="0"/>
                <a:t>, make, unzip, curl</a:t>
              </a:r>
              <a:r>
                <a:rPr lang="zh-TW" altLang="en-US" sz="2000" dirty="0"/>
                <a:t> 且選擇版本</a:t>
              </a:r>
              <a:r>
                <a:rPr lang="en-US" altLang="zh-TW" sz="2000" dirty="0"/>
                <a:t>&amp;</a:t>
              </a:r>
              <a:r>
                <a:rPr lang="zh-TW" altLang="en-US" sz="2000" dirty="0"/>
                <a:t>打勾</a:t>
              </a:r>
              <a:endParaRPr lang="en-US" altLang="zh-TW" sz="2000" dirty="0"/>
            </a:p>
            <a:p>
              <a:pPr algn="l"/>
              <a:endParaRPr lang="en-US" altLang="zh-TW" sz="2000" dirty="0"/>
            </a:p>
            <a:p>
              <a:pPr algn="l"/>
              <a:r>
                <a:rPr lang="en-US" altLang="zh-TW" sz="2000" dirty="0"/>
                <a:t>4.</a:t>
              </a:r>
              <a:r>
                <a:rPr lang="zh-TW" altLang="en-US" sz="2000" dirty="0"/>
                <a:t> 上述完成後再按</a:t>
              </a:r>
              <a:endParaRPr lang="en-US" altLang="zh-TW" sz="2000" dirty="0"/>
            </a:p>
          </p:txBody>
        </p:sp>
        <p:pic>
          <p:nvPicPr>
            <p:cNvPr id="15" name="圖片 14"/>
            <p:cNvPicPr>
              <a:picLocks noChangeAspect="1"/>
            </p:cNvPicPr>
            <p:nvPr/>
          </p:nvPicPr>
          <p:blipFill rotWithShape="1">
            <a:blip r:embed="rId3"/>
            <a:srcRect l="45982" t="28243" r="20872" b="30134"/>
            <a:stretch/>
          </p:blipFill>
          <p:spPr>
            <a:xfrm>
              <a:off x="9216254" y="2176735"/>
              <a:ext cx="263073" cy="171258"/>
            </a:xfrm>
            <a:prstGeom prst="rect">
              <a:avLst/>
            </a:prstGeom>
          </p:spPr>
        </p:pic>
      </p:grpSp>
      <p:pic>
        <p:nvPicPr>
          <p:cNvPr id="19" name="圖片 18"/>
          <p:cNvPicPr>
            <a:picLocks noChangeAspect="1"/>
          </p:cNvPicPr>
          <p:nvPr/>
        </p:nvPicPr>
        <p:blipFill>
          <a:blip r:embed="rId4"/>
          <a:stretch>
            <a:fillRect/>
          </a:stretch>
        </p:blipFill>
        <p:spPr>
          <a:xfrm>
            <a:off x="10582114" y="5200165"/>
            <a:ext cx="838200" cy="285750"/>
          </a:xfrm>
          <a:prstGeom prst="rect">
            <a:avLst/>
          </a:prstGeom>
        </p:spPr>
      </p:pic>
    </p:spTree>
    <p:extLst>
      <p:ext uri="{BB962C8B-B14F-4D97-AF65-F5344CB8AC3E}">
        <p14:creationId xmlns:p14="http://schemas.microsoft.com/office/powerpoint/2010/main" val="288033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pic>
        <p:nvPicPr>
          <p:cNvPr id="3" name="圖片 2"/>
          <p:cNvPicPr>
            <a:picLocks noChangeAspect="1"/>
          </p:cNvPicPr>
          <p:nvPr/>
        </p:nvPicPr>
        <p:blipFill>
          <a:blip r:embed="rId2"/>
          <a:stretch>
            <a:fillRect/>
          </a:stretch>
        </p:blipFill>
        <p:spPr>
          <a:xfrm>
            <a:off x="457200" y="1773264"/>
            <a:ext cx="5200650" cy="3962400"/>
          </a:xfrm>
          <a:prstGeom prst="rect">
            <a:avLst/>
          </a:prstGeom>
        </p:spPr>
      </p:pic>
      <p:sp>
        <p:nvSpPr>
          <p:cNvPr id="11" name="矩形 10">
            <a:extLst>
              <a:ext uri="{FF2B5EF4-FFF2-40B4-BE49-F238E27FC236}">
                <a16:creationId xmlns:a16="http://schemas.microsoft.com/office/drawing/2014/main" id="{FF7592B8-F9D4-4F8C-BA63-294AEECCE1C6}"/>
              </a:ext>
            </a:extLst>
          </p:cNvPr>
          <p:cNvSpPr/>
          <p:nvPr/>
        </p:nvSpPr>
        <p:spPr>
          <a:xfrm>
            <a:off x="3675219" y="5300420"/>
            <a:ext cx="873534" cy="2634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圖片 4"/>
          <p:cNvPicPr>
            <a:picLocks noChangeAspect="1"/>
          </p:cNvPicPr>
          <p:nvPr/>
        </p:nvPicPr>
        <p:blipFill>
          <a:blip r:embed="rId3"/>
          <a:stretch>
            <a:fillRect/>
          </a:stretch>
        </p:blipFill>
        <p:spPr>
          <a:xfrm>
            <a:off x="6266019" y="1773264"/>
            <a:ext cx="5219700" cy="3962400"/>
          </a:xfrm>
          <a:prstGeom prst="rect">
            <a:avLst/>
          </a:prstGeom>
        </p:spPr>
      </p:pic>
    </p:spTree>
    <p:extLst>
      <p:ext uri="{BB962C8B-B14F-4D97-AF65-F5344CB8AC3E}">
        <p14:creationId xmlns:p14="http://schemas.microsoft.com/office/powerpoint/2010/main" val="1752601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pic>
        <p:nvPicPr>
          <p:cNvPr id="4" name="圖片 3"/>
          <p:cNvPicPr>
            <a:picLocks noChangeAspect="1"/>
          </p:cNvPicPr>
          <p:nvPr/>
        </p:nvPicPr>
        <p:blipFill>
          <a:blip r:embed="rId2"/>
          <a:stretch>
            <a:fillRect/>
          </a:stretch>
        </p:blipFill>
        <p:spPr>
          <a:xfrm>
            <a:off x="2938947" y="1579535"/>
            <a:ext cx="5933833" cy="4496311"/>
          </a:xfrm>
          <a:prstGeom prst="rect">
            <a:avLst/>
          </a:prstGeom>
        </p:spPr>
      </p:pic>
    </p:spTree>
    <p:extLst>
      <p:ext uri="{BB962C8B-B14F-4D97-AF65-F5344CB8AC3E}">
        <p14:creationId xmlns:p14="http://schemas.microsoft.com/office/powerpoint/2010/main" val="328278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B1D8A08-5ABC-400B-98E7-ED96F288D0B0}"/>
              </a:ext>
            </a:extLst>
          </p:cNvPr>
          <p:cNvPicPr>
            <a:picLocks noChangeAspect="1"/>
          </p:cNvPicPr>
          <p:nvPr/>
        </p:nvPicPr>
        <p:blipFill rotWithShape="1">
          <a:blip r:embed="rId2"/>
          <a:srcRect t="12800" r="75986" b="46770"/>
          <a:stretch/>
        </p:blipFill>
        <p:spPr>
          <a:xfrm>
            <a:off x="906650" y="1670715"/>
            <a:ext cx="9027763" cy="4749696"/>
          </a:xfrm>
          <a:prstGeom prst="rect">
            <a:avLst/>
          </a:prstGeom>
        </p:spPr>
      </p:pic>
      <p:sp>
        <p:nvSpPr>
          <p:cNvPr id="2" name="標題 1">
            <a:extLst>
              <a:ext uri="{FF2B5EF4-FFF2-40B4-BE49-F238E27FC236}">
                <a16:creationId xmlns:a16="http://schemas.microsoft.com/office/drawing/2014/main" id="{0CCC5404-6A81-4671-9A95-45D571AB0B92}"/>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CC0E0FE1-5485-49B4-894F-12D31D28D494}"/>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Go to https://ttssh2.osdn.jp/index.html.en</a:t>
            </a:r>
            <a:endParaRPr lang="zh-TW" altLang="en-US" sz="2800" dirty="0"/>
          </a:p>
        </p:txBody>
      </p:sp>
      <p:sp>
        <p:nvSpPr>
          <p:cNvPr id="5" name="矩形 4">
            <a:extLst>
              <a:ext uri="{FF2B5EF4-FFF2-40B4-BE49-F238E27FC236}">
                <a16:creationId xmlns:a16="http://schemas.microsoft.com/office/drawing/2014/main" id="{FBFAF884-3F6A-4170-942E-5D28F5F541CF}"/>
              </a:ext>
            </a:extLst>
          </p:cNvPr>
          <p:cNvSpPr/>
          <p:nvPr/>
        </p:nvSpPr>
        <p:spPr>
          <a:xfrm>
            <a:off x="2520596" y="2102735"/>
            <a:ext cx="803790"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19702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476427-091C-487C-BCF8-3BC28BC3800B}"/>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pic>
        <p:nvPicPr>
          <p:cNvPr id="3" name="圖片 2">
            <a:extLst>
              <a:ext uri="{FF2B5EF4-FFF2-40B4-BE49-F238E27FC236}">
                <a16:creationId xmlns:a16="http://schemas.microsoft.com/office/drawing/2014/main" id="{574E5CF6-2EFE-4CA6-9752-D84D1E530B79}"/>
              </a:ext>
            </a:extLst>
          </p:cNvPr>
          <p:cNvPicPr>
            <a:picLocks noChangeAspect="1"/>
          </p:cNvPicPr>
          <p:nvPr/>
        </p:nvPicPr>
        <p:blipFill rotWithShape="1">
          <a:blip r:embed="rId2"/>
          <a:srcRect t="10034" r="70063" b="20203"/>
          <a:stretch/>
        </p:blipFill>
        <p:spPr>
          <a:xfrm>
            <a:off x="1642820" y="1583152"/>
            <a:ext cx="6152827" cy="4480720"/>
          </a:xfrm>
          <a:prstGeom prst="rect">
            <a:avLst/>
          </a:prstGeom>
        </p:spPr>
      </p:pic>
      <p:sp>
        <p:nvSpPr>
          <p:cNvPr id="4" name="矩形 3">
            <a:extLst>
              <a:ext uri="{FF2B5EF4-FFF2-40B4-BE49-F238E27FC236}">
                <a16:creationId xmlns:a16="http://schemas.microsoft.com/office/drawing/2014/main" id="{EB522242-3E4A-43BD-BC82-89829A287C16}"/>
              </a:ext>
            </a:extLst>
          </p:cNvPr>
          <p:cNvSpPr/>
          <p:nvPr/>
        </p:nvSpPr>
        <p:spPr>
          <a:xfrm>
            <a:off x="1573078" y="4063271"/>
            <a:ext cx="1185620"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內容版面配置區 2">
            <a:extLst>
              <a:ext uri="{FF2B5EF4-FFF2-40B4-BE49-F238E27FC236}">
                <a16:creationId xmlns:a16="http://schemas.microsoft.com/office/drawing/2014/main" id="{6760C36C-A3E0-4DF2-BF06-E91F8932D06D}"/>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Download teraterm-4 .105.exe</a:t>
            </a:r>
            <a:endParaRPr lang="zh-TW" altLang="en-US" sz="2800" dirty="0"/>
          </a:p>
        </p:txBody>
      </p:sp>
    </p:spTree>
    <p:extLst>
      <p:ext uri="{BB962C8B-B14F-4D97-AF65-F5344CB8AC3E}">
        <p14:creationId xmlns:p14="http://schemas.microsoft.com/office/powerpoint/2010/main" val="3475466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7EA4AB-A30F-4936-B82B-6DF192EAD568}"/>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54C4A322-71F6-4296-BF4A-96491CBD9E6D}"/>
              </a:ext>
            </a:extLst>
          </p:cNvPr>
          <p:cNvSpPr txBox="1">
            <a:spLocks/>
          </p:cNvSpPr>
          <p:nvPr/>
        </p:nvSpPr>
        <p:spPr>
          <a:xfrm>
            <a:off x="604434" y="10058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Accept the agreement after reading it and select next</a:t>
            </a:r>
            <a:endParaRPr lang="zh-TW" altLang="en-US" sz="2800" dirty="0"/>
          </a:p>
        </p:txBody>
      </p:sp>
      <p:pic>
        <p:nvPicPr>
          <p:cNvPr id="4" name="圖片 3">
            <a:extLst>
              <a:ext uri="{FF2B5EF4-FFF2-40B4-BE49-F238E27FC236}">
                <a16:creationId xmlns:a16="http://schemas.microsoft.com/office/drawing/2014/main" id="{9ED46A25-BC52-44CB-9556-E3AD46400900}"/>
              </a:ext>
            </a:extLst>
          </p:cNvPr>
          <p:cNvPicPr>
            <a:picLocks noChangeAspect="1"/>
          </p:cNvPicPr>
          <p:nvPr/>
        </p:nvPicPr>
        <p:blipFill rotWithShape="1">
          <a:blip r:embed="rId2"/>
          <a:srcRect l="18496" t="27525" r="68475" b="40339"/>
          <a:stretch/>
        </p:blipFill>
        <p:spPr>
          <a:xfrm>
            <a:off x="2094854" y="1810201"/>
            <a:ext cx="5390827" cy="4154879"/>
          </a:xfrm>
          <a:prstGeom prst="rect">
            <a:avLst/>
          </a:prstGeom>
        </p:spPr>
      </p:pic>
      <p:sp>
        <p:nvSpPr>
          <p:cNvPr id="5" name="矩形 4">
            <a:extLst>
              <a:ext uri="{FF2B5EF4-FFF2-40B4-BE49-F238E27FC236}">
                <a16:creationId xmlns:a16="http://schemas.microsoft.com/office/drawing/2014/main" id="{1930E3BC-4B77-421E-BC13-6C9748B14971}"/>
              </a:ext>
            </a:extLst>
          </p:cNvPr>
          <p:cNvSpPr/>
          <p:nvPr/>
        </p:nvSpPr>
        <p:spPr>
          <a:xfrm>
            <a:off x="2458602" y="4760694"/>
            <a:ext cx="1578705"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69906C0E-2E1B-4E1B-8B5F-041BAAB1C6A6}"/>
              </a:ext>
            </a:extLst>
          </p:cNvPr>
          <p:cNvSpPr/>
          <p:nvPr/>
        </p:nvSpPr>
        <p:spPr>
          <a:xfrm>
            <a:off x="5540644" y="5495447"/>
            <a:ext cx="950561"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5338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757150-3DED-4BE6-A0CB-577BA814B535}"/>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134F3DF4-E7F5-4C8E-ACD5-CF221E3C8074}"/>
              </a:ext>
            </a:extLst>
          </p:cNvPr>
          <p:cNvSpPr txBox="1">
            <a:spLocks/>
          </p:cNvSpPr>
          <p:nvPr/>
        </p:nvSpPr>
        <p:spPr>
          <a:xfrm>
            <a:off x="604434" y="10058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Keep selecting Next </a:t>
            </a:r>
            <a:endParaRPr lang="zh-TW" altLang="en-US" sz="2800" dirty="0"/>
          </a:p>
        </p:txBody>
      </p:sp>
      <p:pic>
        <p:nvPicPr>
          <p:cNvPr id="4" name="圖片 3">
            <a:extLst>
              <a:ext uri="{FF2B5EF4-FFF2-40B4-BE49-F238E27FC236}">
                <a16:creationId xmlns:a16="http://schemas.microsoft.com/office/drawing/2014/main" id="{2892952B-0A03-4A85-AAC5-30EB4D70B01C}"/>
              </a:ext>
            </a:extLst>
          </p:cNvPr>
          <p:cNvPicPr>
            <a:picLocks noChangeAspect="1"/>
          </p:cNvPicPr>
          <p:nvPr/>
        </p:nvPicPr>
        <p:blipFill rotWithShape="1">
          <a:blip r:embed="rId2"/>
          <a:srcRect l="20149" t="33626" r="67149" b="35172"/>
          <a:stretch/>
        </p:blipFill>
        <p:spPr>
          <a:xfrm>
            <a:off x="751668" y="2462652"/>
            <a:ext cx="4432518" cy="3402209"/>
          </a:xfrm>
          <a:prstGeom prst="rect">
            <a:avLst/>
          </a:prstGeom>
        </p:spPr>
      </p:pic>
      <p:pic>
        <p:nvPicPr>
          <p:cNvPr id="5" name="圖片 4">
            <a:extLst>
              <a:ext uri="{FF2B5EF4-FFF2-40B4-BE49-F238E27FC236}">
                <a16:creationId xmlns:a16="http://schemas.microsoft.com/office/drawing/2014/main" id="{58A08732-F9BD-4EBA-B146-662DA9C582FC}"/>
              </a:ext>
            </a:extLst>
          </p:cNvPr>
          <p:cNvPicPr>
            <a:picLocks noChangeAspect="1"/>
          </p:cNvPicPr>
          <p:nvPr/>
        </p:nvPicPr>
        <p:blipFill rotWithShape="1">
          <a:blip r:embed="rId3"/>
          <a:srcRect l="20149" t="33830" r="67001" b="34608"/>
          <a:stretch/>
        </p:blipFill>
        <p:spPr>
          <a:xfrm>
            <a:off x="5811863" y="2462652"/>
            <a:ext cx="4432517" cy="3402209"/>
          </a:xfrm>
          <a:prstGeom prst="rect">
            <a:avLst/>
          </a:prstGeom>
        </p:spPr>
      </p:pic>
      <p:sp>
        <p:nvSpPr>
          <p:cNvPr id="6" name="內容版面配置區 2">
            <a:extLst>
              <a:ext uri="{FF2B5EF4-FFF2-40B4-BE49-F238E27FC236}">
                <a16:creationId xmlns:a16="http://schemas.microsoft.com/office/drawing/2014/main" id="{D1BFA78A-4B4E-4523-8B71-E1077E553733}"/>
              </a:ext>
            </a:extLst>
          </p:cNvPr>
          <p:cNvSpPr txBox="1">
            <a:spLocks/>
          </p:cNvSpPr>
          <p:nvPr/>
        </p:nvSpPr>
        <p:spPr>
          <a:xfrm>
            <a:off x="751668" y="1510664"/>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ltLang="zh-TW" sz="2800" dirty="0"/>
              <a:t>English or Chinese(Traditional) is recommended in this workshop</a:t>
            </a:r>
            <a:endParaRPr lang="zh-TW" altLang="en-US" sz="2800" dirty="0"/>
          </a:p>
        </p:txBody>
      </p:sp>
      <p:sp>
        <p:nvSpPr>
          <p:cNvPr id="7" name="矩形 6">
            <a:extLst>
              <a:ext uri="{FF2B5EF4-FFF2-40B4-BE49-F238E27FC236}">
                <a16:creationId xmlns:a16="http://schemas.microsoft.com/office/drawing/2014/main" id="{7E6C2899-FCCA-4774-8ABD-693C1B708EB8}"/>
              </a:ext>
            </a:extLst>
          </p:cNvPr>
          <p:cNvSpPr/>
          <p:nvPr/>
        </p:nvSpPr>
        <p:spPr>
          <a:xfrm>
            <a:off x="3711844" y="5564814"/>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96E13ED-8DC4-4B7F-B219-F59A2726F08D}"/>
              </a:ext>
            </a:extLst>
          </p:cNvPr>
          <p:cNvSpPr/>
          <p:nvPr/>
        </p:nvSpPr>
        <p:spPr>
          <a:xfrm>
            <a:off x="8761709" y="5496555"/>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11348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D1F3C-7866-4A16-B574-5E6A51950661}"/>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sp>
        <p:nvSpPr>
          <p:cNvPr id="3" name="內容版面配置區 2">
            <a:extLst>
              <a:ext uri="{FF2B5EF4-FFF2-40B4-BE49-F238E27FC236}">
                <a16:creationId xmlns:a16="http://schemas.microsoft.com/office/drawing/2014/main" id="{401FAF34-6FC0-40E9-97F0-07FD73D004CB}"/>
              </a:ext>
            </a:extLst>
          </p:cNvPr>
          <p:cNvSpPr txBox="1">
            <a:spLocks/>
          </p:cNvSpPr>
          <p:nvPr/>
        </p:nvSpPr>
        <p:spPr>
          <a:xfrm>
            <a:off x="604434" y="10058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endParaRPr lang="zh-TW" altLang="en-US" sz="2800" dirty="0"/>
          </a:p>
        </p:txBody>
      </p:sp>
      <p:sp>
        <p:nvSpPr>
          <p:cNvPr id="5" name="內容版面配置區 2">
            <a:extLst>
              <a:ext uri="{FF2B5EF4-FFF2-40B4-BE49-F238E27FC236}">
                <a16:creationId xmlns:a16="http://schemas.microsoft.com/office/drawing/2014/main" id="{35108648-3ED4-4864-BA0E-75A9C7165D9C}"/>
              </a:ext>
            </a:extLst>
          </p:cNvPr>
          <p:cNvSpPr txBox="1">
            <a:spLocks/>
          </p:cNvSpPr>
          <p:nvPr/>
        </p:nvSpPr>
        <p:spPr>
          <a:xfrm>
            <a:off x="756834" y="1158239"/>
            <a:ext cx="949271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Keep selecting Next and install</a:t>
            </a:r>
            <a:endParaRPr lang="zh-TW" altLang="en-US" sz="2800" dirty="0"/>
          </a:p>
        </p:txBody>
      </p:sp>
      <p:pic>
        <p:nvPicPr>
          <p:cNvPr id="6" name="圖片 5">
            <a:extLst>
              <a:ext uri="{FF2B5EF4-FFF2-40B4-BE49-F238E27FC236}">
                <a16:creationId xmlns:a16="http://schemas.microsoft.com/office/drawing/2014/main" id="{2EE029B3-DF60-4B2C-BDDF-0FCF00D965BA}"/>
              </a:ext>
            </a:extLst>
          </p:cNvPr>
          <p:cNvPicPr>
            <a:picLocks noChangeAspect="1"/>
          </p:cNvPicPr>
          <p:nvPr/>
        </p:nvPicPr>
        <p:blipFill>
          <a:blip r:embed="rId2"/>
          <a:stretch>
            <a:fillRect/>
          </a:stretch>
        </p:blipFill>
        <p:spPr>
          <a:xfrm>
            <a:off x="900596" y="1845751"/>
            <a:ext cx="4733925" cy="3600450"/>
          </a:xfrm>
          <a:prstGeom prst="rect">
            <a:avLst/>
          </a:prstGeom>
        </p:spPr>
      </p:pic>
      <p:pic>
        <p:nvPicPr>
          <p:cNvPr id="7" name="圖片 6">
            <a:extLst>
              <a:ext uri="{FF2B5EF4-FFF2-40B4-BE49-F238E27FC236}">
                <a16:creationId xmlns:a16="http://schemas.microsoft.com/office/drawing/2014/main" id="{F087E759-7A5B-4288-BAC9-0E7A26BCFD1E}"/>
              </a:ext>
            </a:extLst>
          </p:cNvPr>
          <p:cNvPicPr>
            <a:picLocks noChangeAspect="1"/>
          </p:cNvPicPr>
          <p:nvPr/>
        </p:nvPicPr>
        <p:blipFill>
          <a:blip r:embed="rId3"/>
          <a:stretch>
            <a:fillRect/>
          </a:stretch>
        </p:blipFill>
        <p:spPr>
          <a:xfrm>
            <a:off x="5956595" y="1786413"/>
            <a:ext cx="4695825" cy="3609975"/>
          </a:xfrm>
          <a:prstGeom prst="rect">
            <a:avLst/>
          </a:prstGeom>
        </p:spPr>
      </p:pic>
      <p:sp>
        <p:nvSpPr>
          <p:cNvPr id="8" name="矩形 7">
            <a:extLst>
              <a:ext uri="{FF2B5EF4-FFF2-40B4-BE49-F238E27FC236}">
                <a16:creationId xmlns:a16="http://schemas.microsoft.com/office/drawing/2014/main" id="{BEA36431-5346-434A-9CF7-E9EAD456EDE7}"/>
              </a:ext>
            </a:extLst>
          </p:cNvPr>
          <p:cNvSpPr/>
          <p:nvPr/>
        </p:nvSpPr>
        <p:spPr>
          <a:xfrm>
            <a:off x="4021810" y="5077895"/>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F70292F-DF2A-470E-B54B-AD96FB0992E5}"/>
              </a:ext>
            </a:extLst>
          </p:cNvPr>
          <p:cNvSpPr/>
          <p:nvPr/>
        </p:nvSpPr>
        <p:spPr>
          <a:xfrm>
            <a:off x="9048427" y="5036205"/>
            <a:ext cx="767166"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3462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CC5404-6A81-4671-9A95-45D571AB0B92}"/>
              </a:ext>
            </a:extLst>
          </p:cNvPr>
          <p:cNvSpPr>
            <a:spLocks noGrp="1"/>
          </p:cNvSpPr>
          <p:nvPr>
            <p:ph type="title"/>
          </p:nvPr>
        </p:nvSpPr>
        <p:spPr/>
        <p:txBody>
          <a:bodyPr>
            <a:normAutofit/>
          </a:bodyPr>
          <a:lstStyle/>
          <a:p>
            <a:r>
              <a:rPr lang="en-US" altLang="zh-TW" sz="4400" dirty="0"/>
              <a:t>Download</a:t>
            </a:r>
            <a:endParaRPr lang="zh-TW" altLang="en-US" sz="4400" dirty="0"/>
          </a:p>
        </p:txBody>
      </p:sp>
      <p:sp>
        <p:nvSpPr>
          <p:cNvPr id="3" name="內容版面配置區 2">
            <a:extLst>
              <a:ext uri="{FF2B5EF4-FFF2-40B4-BE49-F238E27FC236}">
                <a16:creationId xmlns:a16="http://schemas.microsoft.com/office/drawing/2014/main" id="{CC0E0FE1-5485-49B4-894F-12D31D28D494}"/>
              </a:ext>
            </a:extLst>
          </p:cNvPr>
          <p:cNvSpPr txBox="1">
            <a:spLocks/>
          </p:cNvSpPr>
          <p:nvPr/>
        </p:nvSpPr>
        <p:spPr>
          <a:xfrm>
            <a:off x="604434" y="1005839"/>
            <a:ext cx="11293652"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altLang="zh-TW" sz="2800" dirty="0"/>
          </a:p>
          <a:p>
            <a:pPr marL="0" indent="0">
              <a:buNone/>
            </a:pPr>
            <a:r>
              <a:rPr lang="en-US" altLang="zh-TW" sz="2800" dirty="0"/>
              <a:t>Workshop Google Drive URL: </a:t>
            </a:r>
            <a:r>
              <a:rPr lang="en-US" altLang="zh-TW" sz="2800" dirty="0">
                <a:hlinkClick r:id="rId2"/>
              </a:rPr>
              <a:t>ARCworkshop2021</a:t>
            </a:r>
            <a:endParaRPr lang="zh-TW" altLang="en-US" sz="2800" dirty="0"/>
          </a:p>
        </p:txBody>
      </p:sp>
      <p:pic>
        <p:nvPicPr>
          <p:cNvPr id="6" name="圖片 5"/>
          <p:cNvPicPr>
            <a:picLocks noChangeAspect="1"/>
          </p:cNvPicPr>
          <p:nvPr/>
        </p:nvPicPr>
        <p:blipFill rotWithShape="1">
          <a:blip r:embed="rId3"/>
          <a:srcRect b="3041"/>
          <a:stretch/>
        </p:blipFill>
        <p:spPr>
          <a:xfrm>
            <a:off x="1312194" y="2554455"/>
            <a:ext cx="9439275" cy="3204662"/>
          </a:xfrm>
          <a:prstGeom prst="rect">
            <a:avLst/>
          </a:prstGeom>
        </p:spPr>
      </p:pic>
    </p:spTree>
    <p:extLst>
      <p:ext uri="{BB962C8B-B14F-4D97-AF65-F5344CB8AC3E}">
        <p14:creationId xmlns:p14="http://schemas.microsoft.com/office/powerpoint/2010/main" val="7009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5B52B2-340E-452A-9B35-2764B6A88B90}"/>
              </a:ext>
            </a:extLst>
          </p:cNvPr>
          <p:cNvSpPr>
            <a:spLocks noGrp="1"/>
          </p:cNvSpPr>
          <p:nvPr>
            <p:ph type="title"/>
          </p:nvPr>
        </p:nvSpPr>
        <p:spPr/>
        <p:txBody>
          <a:bodyPr>
            <a:normAutofit/>
          </a:bodyPr>
          <a:lstStyle/>
          <a:p>
            <a:r>
              <a:rPr lang="en-US" altLang="zh-TW" sz="4400" dirty="0" err="1"/>
              <a:t>Teraterm</a:t>
            </a:r>
            <a:r>
              <a:rPr lang="en-US" altLang="zh-TW" sz="4400" dirty="0"/>
              <a:t> Installation</a:t>
            </a:r>
            <a:endParaRPr lang="zh-TW" altLang="en-US" sz="4400" dirty="0"/>
          </a:p>
        </p:txBody>
      </p:sp>
      <p:pic>
        <p:nvPicPr>
          <p:cNvPr id="3" name="圖片 2">
            <a:extLst>
              <a:ext uri="{FF2B5EF4-FFF2-40B4-BE49-F238E27FC236}">
                <a16:creationId xmlns:a16="http://schemas.microsoft.com/office/drawing/2014/main" id="{EEE9C699-78DA-4CC5-A9E4-5A62B3204467}"/>
              </a:ext>
            </a:extLst>
          </p:cNvPr>
          <p:cNvPicPr>
            <a:picLocks noChangeAspect="1"/>
          </p:cNvPicPr>
          <p:nvPr/>
        </p:nvPicPr>
        <p:blipFill>
          <a:blip r:embed="rId2"/>
          <a:stretch>
            <a:fillRect/>
          </a:stretch>
        </p:blipFill>
        <p:spPr>
          <a:xfrm>
            <a:off x="2865411" y="1976556"/>
            <a:ext cx="5464928" cy="4200407"/>
          </a:xfrm>
          <a:prstGeom prst="rect">
            <a:avLst/>
          </a:prstGeom>
        </p:spPr>
      </p:pic>
      <p:sp>
        <p:nvSpPr>
          <p:cNvPr id="4" name="內容版面配置區 2">
            <a:extLst>
              <a:ext uri="{FF2B5EF4-FFF2-40B4-BE49-F238E27FC236}">
                <a16:creationId xmlns:a16="http://schemas.microsoft.com/office/drawing/2014/main" id="{5E416CD1-00E5-4925-BD08-612E57B7CF6B}"/>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Done</a:t>
            </a:r>
            <a:endParaRPr lang="zh-TW" altLang="en-US" sz="2800" dirty="0"/>
          </a:p>
        </p:txBody>
      </p:sp>
    </p:spTree>
    <p:extLst>
      <p:ext uri="{BB962C8B-B14F-4D97-AF65-F5344CB8AC3E}">
        <p14:creationId xmlns:p14="http://schemas.microsoft.com/office/powerpoint/2010/main" val="1729762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Install ARC GNU </a:t>
            </a:r>
            <a:r>
              <a:rPr lang="en-US" dirty="0" err="1"/>
              <a:t>ToolChain</a:t>
            </a:r>
            <a:endParaRPr lang="en-US" dirty="0"/>
          </a:p>
        </p:txBody>
      </p:sp>
    </p:spTree>
    <p:extLst>
      <p:ext uri="{BB962C8B-B14F-4D97-AF65-F5344CB8AC3E}">
        <p14:creationId xmlns:p14="http://schemas.microsoft.com/office/powerpoint/2010/main" val="4002282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normAutofit fontScale="77500" lnSpcReduction="20000"/>
          </a:bodyPr>
          <a:lstStyle/>
          <a:p>
            <a:r>
              <a:rPr lang="en-US" altLang="zh-TW" dirty="0"/>
              <a:t>Step 1 – Go to the download page</a:t>
            </a:r>
            <a:r>
              <a:rPr lang="zh-TW" altLang="en-US" dirty="0"/>
              <a:t> </a:t>
            </a:r>
            <a:r>
              <a:rPr lang="en-US" altLang="zh-TW" dirty="0"/>
              <a:t>:</a:t>
            </a:r>
            <a:r>
              <a:rPr lang="zh-TW" altLang="en-US" dirty="0"/>
              <a:t> </a:t>
            </a:r>
            <a:r>
              <a:rPr lang="en-US" altLang="zh-TW" dirty="0">
                <a:hlinkClick r:id="rId3"/>
              </a:rPr>
              <a:t>https://github.com/foss-for-synopsys-dwc-arc-processors/toolchain/releases/</a:t>
            </a:r>
            <a:endParaRPr lang="en-US" altLang="zh-TW" dirty="0"/>
          </a:p>
          <a:p>
            <a:endParaRPr lang="en-US" altLang="zh-TW" dirty="0"/>
          </a:p>
          <a:p>
            <a:endParaRPr lang="en-US" dirty="0"/>
          </a:p>
        </p:txBody>
      </p:sp>
      <p:sp>
        <p:nvSpPr>
          <p:cNvPr id="6" name="內容版面配置區 5">
            <a:extLst>
              <a:ext uri="{FF2B5EF4-FFF2-40B4-BE49-F238E27FC236}">
                <a16:creationId xmlns:a16="http://schemas.microsoft.com/office/drawing/2014/main" id="{EC09E908-8330-4E80-8978-34F49C920385}"/>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F8F8F158-4C18-4F70-9A02-FB52A8D62AAD}"/>
              </a:ext>
            </a:extLst>
          </p:cNvPr>
          <p:cNvPicPr>
            <a:picLocks noChangeAspect="1"/>
          </p:cNvPicPr>
          <p:nvPr/>
        </p:nvPicPr>
        <p:blipFill>
          <a:blip r:embed="rId4"/>
          <a:stretch>
            <a:fillRect/>
          </a:stretch>
        </p:blipFill>
        <p:spPr>
          <a:xfrm>
            <a:off x="993205" y="1662112"/>
            <a:ext cx="10205590" cy="4600576"/>
          </a:xfrm>
          <a:prstGeom prst="rect">
            <a:avLst/>
          </a:prstGeom>
        </p:spPr>
      </p:pic>
      <p:sp>
        <p:nvSpPr>
          <p:cNvPr id="8" name="矩形 7">
            <a:extLst>
              <a:ext uri="{FF2B5EF4-FFF2-40B4-BE49-F238E27FC236}">
                <a16:creationId xmlns:a16="http://schemas.microsoft.com/office/drawing/2014/main" id="{A6CA1118-E574-4E31-AA4D-3CF518D0A513}"/>
              </a:ext>
            </a:extLst>
          </p:cNvPr>
          <p:cNvSpPr/>
          <p:nvPr/>
        </p:nvSpPr>
        <p:spPr>
          <a:xfrm>
            <a:off x="5524499" y="5670468"/>
            <a:ext cx="1266826" cy="431965"/>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800" dirty="0"/>
          </a:p>
        </p:txBody>
      </p:sp>
    </p:spTree>
    <p:extLst>
      <p:ext uri="{BB962C8B-B14F-4D97-AF65-F5344CB8AC3E}">
        <p14:creationId xmlns:p14="http://schemas.microsoft.com/office/powerpoint/2010/main" val="3846759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normAutofit fontScale="92500" lnSpcReduction="10000"/>
          </a:bodyPr>
          <a:lstStyle/>
          <a:p>
            <a:r>
              <a:rPr lang="en-US" altLang="zh-TW" dirty="0"/>
              <a:t>Step 2 – Double click the installation file and press I Agree</a:t>
            </a:r>
            <a:endParaRPr lang="en-US" dirty="0"/>
          </a:p>
        </p:txBody>
      </p:sp>
      <p:pic>
        <p:nvPicPr>
          <p:cNvPr id="8" name="內容版面配置區 7">
            <a:extLst>
              <a:ext uri="{FF2B5EF4-FFF2-40B4-BE49-F238E27FC236}">
                <a16:creationId xmlns:a16="http://schemas.microsoft.com/office/drawing/2014/main" id="{0C8B31A4-768B-462D-80BD-21F5DD506737}"/>
              </a:ext>
            </a:extLst>
          </p:cNvPr>
          <p:cNvPicPr>
            <a:picLocks noGrp="1" noChangeAspect="1"/>
          </p:cNvPicPr>
          <p:nvPr>
            <p:ph idx="1"/>
          </p:nvPr>
        </p:nvPicPr>
        <p:blipFill>
          <a:blip r:embed="rId3"/>
          <a:stretch>
            <a:fillRect/>
          </a:stretch>
        </p:blipFill>
        <p:spPr>
          <a:xfrm>
            <a:off x="3035677" y="1582118"/>
            <a:ext cx="6120000" cy="4772142"/>
          </a:xfrm>
        </p:spPr>
      </p:pic>
    </p:spTree>
    <p:extLst>
      <p:ext uri="{BB962C8B-B14F-4D97-AF65-F5344CB8AC3E}">
        <p14:creationId xmlns:p14="http://schemas.microsoft.com/office/powerpoint/2010/main" val="3642019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lstStyle/>
          <a:p>
            <a:r>
              <a:rPr lang="en-US" altLang="zh-TW" dirty="0"/>
              <a:t>Step 3 – Press Next</a:t>
            </a:r>
          </a:p>
          <a:p>
            <a:endParaRPr lang="en-US" dirty="0"/>
          </a:p>
        </p:txBody>
      </p:sp>
      <p:pic>
        <p:nvPicPr>
          <p:cNvPr id="7" name="內容版面配置區 6">
            <a:extLst>
              <a:ext uri="{FF2B5EF4-FFF2-40B4-BE49-F238E27FC236}">
                <a16:creationId xmlns:a16="http://schemas.microsoft.com/office/drawing/2014/main" id="{9486B321-F577-49D3-A320-0F904C23DB03}"/>
              </a:ext>
            </a:extLst>
          </p:cNvPr>
          <p:cNvPicPr>
            <a:picLocks noGrp="1" noChangeAspect="1"/>
          </p:cNvPicPr>
          <p:nvPr>
            <p:ph idx="1"/>
          </p:nvPr>
        </p:nvPicPr>
        <p:blipFill>
          <a:blip r:embed="rId3"/>
          <a:stretch>
            <a:fillRect/>
          </a:stretch>
        </p:blipFill>
        <p:spPr>
          <a:xfrm>
            <a:off x="2937844" y="1574369"/>
            <a:ext cx="6120000" cy="4781629"/>
          </a:xfrm>
        </p:spPr>
      </p:pic>
    </p:spTree>
    <p:extLst>
      <p:ext uri="{BB962C8B-B14F-4D97-AF65-F5344CB8AC3E}">
        <p14:creationId xmlns:p14="http://schemas.microsoft.com/office/powerpoint/2010/main" val="3173461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lstStyle/>
          <a:p>
            <a:r>
              <a:rPr lang="en-US" altLang="zh-TW" dirty="0"/>
              <a:t>Step 4 – Press Install</a:t>
            </a:r>
          </a:p>
          <a:p>
            <a:endParaRPr lang="en-US" dirty="0"/>
          </a:p>
        </p:txBody>
      </p:sp>
      <p:pic>
        <p:nvPicPr>
          <p:cNvPr id="8" name="內容版面配置區 7">
            <a:extLst>
              <a:ext uri="{FF2B5EF4-FFF2-40B4-BE49-F238E27FC236}">
                <a16:creationId xmlns:a16="http://schemas.microsoft.com/office/drawing/2014/main" id="{BBD67FDC-8129-431B-A1F9-E87C6154F74A}"/>
              </a:ext>
            </a:extLst>
          </p:cNvPr>
          <p:cNvPicPr>
            <a:picLocks noGrp="1" noChangeAspect="1"/>
          </p:cNvPicPr>
          <p:nvPr>
            <p:ph idx="1"/>
          </p:nvPr>
        </p:nvPicPr>
        <p:blipFill>
          <a:blip r:embed="rId3"/>
          <a:stretch>
            <a:fillRect/>
          </a:stretch>
        </p:blipFill>
        <p:spPr>
          <a:xfrm>
            <a:off x="2981433" y="1675108"/>
            <a:ext cx="6120000" cy="4762693"/>
          </a:xfrm>
        </p:spPr>
      </p:pic>
    </p:spTree>
    <p:extLst>
      <p:ext uri="{BB962C8B-B14F-4D97-AF65-F5344CB8AC3E}">
        <p14:creationId xmlns:p14="http://schemas.microsoft.com/office/powerpoint/2010/main" val="1928038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lstStyle/>
          <a:p>
            <a:r>
              <a:rPr lang="en-US" altLang="zh-TW" dirty="0"/>
              <a:t>Step 5 – Start to install…</a:t>
            </a:r>
          </a:p>
          <a:p>
            <a:endParaRPr lang="en-US" dirty="0"/>
          </a:p>
        </p:txBody>
      </p:sp>
      <p:pic>
        <p:nvPicPr>
          <p:cNvPr id="7" name="內容版面配置區 6">
            <a:extLst>
              <a:ext uri="{FF2B5EF4-FFF2-40B4-BE49-F238E27FC236}">
                <a16:creationId xmlns:a16="http://schemas.microsoft.com/office/drawing/2014/main" id="{5BCF86A2-9411-4797-A396-BC34668F3CD0}"/>
              </a:ext>
            </a:extLst>
          </p:cNvPr>
          <p:cNvPicPr>
            <a:picLocks noGrp="1" noChangeAspect="1"/>
          </p:cNvPicPr>
          <p:nvPr>
            <p:ph idx="1"/>
          </p:nvPr>
        </p:nvPicPr>
        <p:blipFill>
          <a:blip r:embed="rId3"/>
          <a:stretch>
            <a:fillRect/>
          </a:stretch>
        </p:blipFill>
        <p:spPr>
          <a:xfrm>
            <a:off x="2968841" y="1675108"/>
            <a:ext cx="6120000" cy="4772142"/>
          </a:xfrm>
        </p:spPr>
      </p:pic>
    </p:spTree>
    <p:extLst>
      <p:ext uri="{BB962C8B-B14F-4D97-AF65-F5344CB8AC3E}">
        <p14:creationId xmlns:p14="http://schemas.microsoft.com/office/powerpoint/2010/main" val="388122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ARC GNU </a:t>
            </a:r>
            <a:r>
              <a:rPr lang="en-US" dirty="0" err="1"/>
              <a:t>ToolChain</a:t>
            </a:r>
            <a:endParaRPr lang="en-US" dirty="0"/>
          </a:p>
        </p:txBody>
      </p:sp>
      <p:sp>
        <p:nvSpPr>
          <p:cNvPr id="5" name="Text Placeholder 4"/>
          <p:cNvSpPr>
            <a:spLocks noGrp="1"/>
          </p:cNvSpPr>
          <p:nvPr>
            <p:ph type="body" sz="quarter" idx="12"/>
          </p:nvPr>
        </p:nvSpPr>
        <p:spPr/>
        <p:txBody>
          <a:bodyPr/>
          <a:lstStyle/>
          <a:p>
            <a:r>
              <a:rPr lang="en-US" altLang="zh-TW" dirty="0"/>
              <a:t>Step 6 – Press close and complete the installation</a:t>
            </a:r>
          </a:p>
          <a:p>
            <a:endParaRPr lang="en-US" dirty="0"/>
          </a:p>
        </p:txBody>
      </p:sp>
      <p:pic>
        <p:nvPicPr>
          <p:cNvPr id="8" name="內容版面配置區 7">
            <a:extLst>
              <a:ext uri="{FF2B5EF4-FFF2-40B4-BE49-F238E27FC236}">
                <a16:creationId xmlns:a16="http://schemas.microsoft.com/office/drawing/2014/main" id="{B3C0821A-0AA1-469F-A71C-AB2DE4623B83}"/>
              </a:ext>
            </a:extLst>
          </p:cNvPr>
          <p:cNvPicPr>
            <a:picLocks noGrp="1" noChangeAspect="1"/>
          </p:cNvPicPr>
          <p:nvPr>
            <p:ph idx="1"/>
          </p:nvPr>
        </p:nvPicPr>
        <p:blipFill>
          <a:blip r:embed="rId3"/>
          <a:stretch>
            <a:fillRect/>
          </a:stretch>
        </p:blipFill>
        <p:spPr>
          <a:xfrm>
            <a:off x="2875850" y="1589868"/>
            <a:ext cx="6120000" cy="4769463"/>
          </a:xfrm>
        </p:spPr>
      </p:pic>
    </p:spTree>
    <p:extLst>
      <p:ext uri="{BB962C8B-B14F-4D97-AF65-F5344CB8AC3E}">
        <p14:creationId xmlns:p14="http://schemas.microsoft.com/office/powerpoint/2010/main" val="2361353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Install </a:t>
            </a:r>
            <a:r>
              <a:rPr lang="en-US" dirty="0" err="1"/>
              <a:t>VScode</a:t>
            </a:r>
            <a:endParaRPr lang="en-US" dirty="0"/>
          </a:p>
        </p:txBody>
      </p:sp>
    </p:spTree>
    <p:extLst>
      <p:ext uri="{BB962C8B-B14F-4D97-AF65-F5344CB8AC3E}">
        <p14:creationId xmlns:p14="http://schemas.microsoft.com/office/powerpoint/2010/main" val="2295106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normAutofit fontScale="85000" lnSpcReduction="10000"/>
          </a:bodyPr>
          <a:lstStyle/>
          <a:p>
            <a:r>
              <a:rPr lang="en-US" altLang="zh-TW" dirty="0"/>
              <a:t>Step 1 – Go to download page of </a:t>
            </a:r>
            <a:r>
              <a:rPr lang="en-US" altLang="zh-TW" dirty="0" err="1"/>
              <a:t>VScode</a:t>
            </a:r>
            <a:r>
              <a:rPr lang="en-US" altLang="zh-TW" dirty="0"/>
              <a:t> : </a:t>
            </a:r>
            <a:r>
              <a:rPr lang="en-US" altLang="zh-TW" dirty="0">
                <a:hlinkClick r:id="rId3"/>
              </a:rPr>
              <a:t>https://code.visualstudio.com/download</a:t>
            </a:r>
            <a:r>
              <a:rPr lang="en-US" altLang="zh-TW" dirty="0"/>
              <a:t> and press download</a:t>
            </a:r>
          </a:p>
          <a:p>
            <a:endParaRPr lang="en-US" dirty="0"/>
          </a:p>
        </p:txBody>
      </p:sp>
      <p:sp>
        <p:nvSpPr>
          <p:cNvPr id="4" name="內容版面配置區 3">
            <a:extLst>
              <a:ext uri="{FF2B5EF4-FFF2-40B4-BE49-F238E27FC236}">
                <a16:creationId xmlns:a16="http://schemas.microsoft.com/office/drawing/2014/main" id="{7B8E67AB-A8CA-4C27-A39A-4889C3E6ACB2}"/>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4731D1F4-09AC-46C2-BF44-22782E48452D}"/>
              </a:ext>
            </a:extLst>
          </p:cNvPr>
          <p:cNvPicPr>
            <a:picLocks noChangeAspect="1"/>
          </p:cNvPicPr>
          <p:nvPr/>
        </p:nvPicPr>
        <p:blipFill>
          <a:blip r:embed="rId4"/>
          <a:stretch>
            <a:fillRect/>
          </a:stretch>
        </p:blipFill>
        <p:spPr>
          <a:xfrm>
            <a:off x="1806776" y="1595955"/>
            <a:ext cx="8578448" cy="4666733"/>
          </a:xfrm>
          <a:prstGeom prst="rect">
            <a:avLst/>
          </a:prstGeom>
        </p:spPr>
      </p:pic>
      <p:sp>
        <p:nvSpPr>
          <p:cNvPr id="8" name="矩形 7">
            <a:extLst>
              <a:ext uri="{FF2B5EF4-FFF2-40B4-BE49-F238E27FC236}">
                <a16:creationId xmlns:a16="http://schemas.microsoft.com/office/drawing/2014/main" id="{50C35DD2-8315-491F-B33B-483C76B98863}"/>
              </a:ext>
            </a:extLst>
          </p:cNvPr>
          <p:cNvSpPr/>
          <p:nvPr/>
        </p:nvSpPr>
        <p:spPr>
          <a:xfrm>
            <a:off x="2752725" y="4830080"/>
            <a:ext cx="1924050" cy="684895"/>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800" dirty="0"/>
          </a:p>
        </p:txBody>
      </p:sp>
    </p:spTree>
    <p:extLst>
      <p:ext uri="{BB962C8B-B14F-4D97-AF65-F5344CB8AC3E}">
        <p14:creationId xmlns:p14="http://schemas.microsoft.com/office/powerpoint/2010/main" val="4203627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VirtualBox</a:t>
            </a:r>
            <a:r>
              <a:rPr lang="en-US" altLang="zh-TW" dirty="0"/>
              <a:t> Installation</a:t>
            </a:r>
            <a:endParaRPr lang="zh-TW" altLang="en-US" dirty="0"/>
          </a:p>
        </p:txBody>
      </p:sp>
      <p:pic>
        <p:nvPicPr>
          <p:cNvPr id="3" name="圖片 2"/>
          <p:cNvPicPr>
            <a:picLocks noChangeAspect="1"/>
          </p:cNvPicPr>
          <p:nvPr/>
        </p:nvPicPr>
        <p:blipFill>
          <a:blip r:embed="rId2"/>
          <a:stretch>
            <a:fillRect/>
          </a:stretch>
        </p:blipFill>
        <p:spPr>
          <a:xfrm>
            <a:off x="1741714" y="1173599"/>
            <a:ext cx="8361590" cy="5236725"/>
          </a:xfrm>
          <a:prstGeom prst="rect">
            <a:avLst/>
          </a:prstGeom>
        </p:spPr>
      </p:pic>
      <p:sp>
        <p:nvSpPr>
          <p:cNvPr id="4" name="矩形 3">
            <a:extLst>
              <a:ext uri="{FF2B5EF4-FFF2-40B4-BE49-F238E27FC236}">
                <a16:creationId xmlns:a16="http://schemas.microsoft.com/office/drawing/2014/main" id="{FBFAF884-3F6A-4170-942E-5D28F5F541CF}"/>
              </a:ext>
            </a:extLst>
          </p:cNvPr>
          <p:cNvSpPr/>
          <p:nvPr/>
        </p:nvSpPr>
        <p:spPr>
          <a:xfrm>
            <a:off x="3473002" y="4136571"/>
            <a:ext cx="1316712" cy="1959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13173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normAutofit fontScale="92500" lnSpcReduction="10000"/>
          </a:bodyPr>
          <a:lstStyle/>
          <a:p>
            <a:r>
              <a:rPr lang="en-US" altLang="zh-TW" dirty="0"/>
              <a:t>Step 2 – Double click the installation file and press next</a:t>
            </a:r>
          </a:p>
        </p:txBody>
      </p:sp>
      <p:pic>
        <p:nvPicPr>
          <p:cNvPr id="7" name="內容版面配置區 6">
            <a:extLst>
              <a:ext uri="{FF2B5EF4-FFF2-40B4-BE49-F238E27FC236}">
                <a16:creationId xmlns:a16="http://schemas.microsoft.com/office/drawing/2014/main" id="{BCC58648-8A08-4859-A48D-C3A53778483F}"/>
              </a:ext>
            </a:extLst>
          </p:cNvPr>
          <p:cNvPicPr>
            <a:picLocks noGrp="1" noChangeAspect="1"/>
          </p:cNvPicPr>
          <p:nvPr>
            <p:ph idx="1"/>
          </p:nvPr>
        </p:nvPicPr>
        <p:blipFill>
          <a:blip r:embed="rId3"/>
          <a:stretch>
            <a:fillRect/>
          </a:stretch>
        </p:blipFill>
        <p:spPr>
          <a:xfrm>
            <a:off x="2633043" y="1659610"/>
            <a:ext cx="6120000" cy="4770709"/>
          </a:xfrm>
        </p:spPr>
      </p:pic>
    </p:spTree>
    <p:extLst>
      <p:ext uri="{BB962C8B-B14F-4D97-AF65-F5344CB8AC3E}">
        <p14:creationId xmlns:p14="http://schemas.microsoft.com/office/powerpoint/2010/main" val="758304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2 – Accept the contract and press next</a:t>
            </a:r>
          </a:p>
        </p:txBody>
      </p:sp>
      <p:pic>
        <p:nvPicPr>
          <p:cNvPr id="8" name="內容版面配置區 7">
            <a:extLst>
              <a:ext uri="{FF2B5EF4-FFF2-40B4-BE49-F238E27FC236}">
                <a16:creationId xmlns:a16="http://schemas.microsoft.com/office/drawing/2014/main" id="{9D9515C4-9127-4210-ACEC-39773DD9869B}"/>
              </a:ext>
            </a:extLst>
          </p:cNvPr>
          <p:cNvPicPr>
            <a:picLocks noGrp="1" noChangeAspect="1"/>
          </p:cNvPicPr>
          <p:nvPr>
            <p:ph idx="1"/>
          </p:nvPr>
        </p:nvPicPr>
        <p:blipFill>
          <a:blip r:embed="rId3"/>
          <a:stretch>
            <a:fillRect/>
          </a:stretch>
        </p:blipFill>
        <p:spPr>
          <a:xfrm>
            <a:off x="2617545" y="1698356"/>
            <a:ext cx="6120000" cy="4774813"/>
          </a:xfrm>
        </p:spPr>
      </p:pic>
    </p:spTree>
    <p:extLst>
      <p:ext uri="{BB962C8B-B14F-4D97-AF65-F5344CB8AC3E}">
        <p14:creationId xmlns:p14="http://schemas.microsoft.com/office/powerpoint/2010/main" val="3693753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3 – Press next</a:t>
            </a:r>
          </a:p>
          <a:p>
            <a:endParaRPr lang="en-US" dirty="0"/>
          </a:p>
        </p:txBody>
      </p:sp>
      <p:pic>
        <p:nvPicPr>
          <p:cNvPr id="7" name="內容版面配置區 6">
            <a:extLst>
              <a:ext uri="{FF2B5EF4-FFF2-40B4-BE49-F238E27FC236}">
                <a16:creationId xmlns:a16="http://schemas.microsoft.com/office/drawing/2014/main" id="{29E60652-55CD-407C-8A2D-A8AC862ACD09}"/>
              </a:ext>
            </a:extLst>
          </p:cNvPr>
          <p:cNvPicPr>
            <a:picLocks noGrp="1" noChangeAspect="1"/>
          </p:cNvPicPr>
          <p:nvPr>
            <p:ph idx="1"/>
          </p:nvPr>
        </p:nvPicPr>
        <p:blipFill>
          <a:blip r:embed="rId3"/>
          <a:stretch>
            <a:fillRect/>
          </a:stretch>
        </p:blipFill>
        <p:spPr>
          <a:xfrm>
            <a:off x="2581381" y="1682857"/>
            <a:ext cx="6120000" cy="4760000"/>
          </a:xfrm>
        </p:spPr>
      </p:pic>
    </p:spTree>
    <p:extLst>
      <p:ext uri="{BB962C8B-B14F-4D97-AF65-F5344CB8AC3E}">
        <p14:creationId xmlns:p14="http://schemas.microsoft.com/office/powerpoint/2010/main" val="2735807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4 – Press next</a:t>
            </a:r>
          </a:p>
          <a:p>
            <a:endParaRPr lang="en-US" dirty="0"/>
          </a:p>
        </p:txBody>
      </p:sp>
      <p:pic>
        <p:nvPicPr>
          <p:cNvPr id="8" name="內容版面配置區 7">
            <a:extLst>
              <a:ext uri="{FF2B5EF4-FFF2-40B4-BE49-F238E27FC236}">
                <a16:creationId xmlns:a16="http://schemas.microsoft.com/office/drawing/2014/main" id="{D178044B-B2F8-4732-8945-3F8D254731F1}"/>
              </a:ext>
            </a:extLst>
          </p:cNvPr>
          <p:cNvPicPr>
            <a:picLocks noGrp="1" noChangeAspect="1"/>
          </p:cNvPicPr>
          <p:nvPr>
            <p:ph idx="1"/>
          </p:nvPr>
        </p:nvPicPr>
        <p:blipFill>
          <a:blip r:embed="rId3"/>
          <a:stretch>
            <a:fillRect/>
          </a:stretch>
        </p:blipFill>
        <p:spPr>
          <a:xfrm>
            <a:off x="2594298" y="1706105"/>
            <a:ext cx="6120000" cy="4762693"/>
          </a:xfrm>
        </p:spPr>
      </p:pic>
    </p:spTree>
    <p:extLst>
      <p:ext uri="{BB962C8B-B14F-4D97-AF65-F5344CB8AC3E}">
        <p14:creationId xmlns:p14="http://schemas.microsoft.com/office/powerpoint/2010/main" val="249608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5 – Press next</a:t>
            </a:r>
          </a:p>
          <a:p>
            <a:endParaRPr lang="en-US" dirty="0"/>
          </a:p>
        </p:txBody>
      </p:sp>
      <p:pic>
        <p:nvPicPr>
          <p:cNvPr id="7" name="內容版面配置區 6">
            <a:extLst>
              <a:ext uri="{FF2B5EF4-FFF2-40B4-BE49-F238E27FC236}">
                <a16:creationId xmlns:a16="http://schemas.microsoft.com/office/drawing/2014/main" id="{BAEFDE55-0ABA-4E90-878E-AA1A32C2E87A}"/>
              </a:ext>
            </a:extLst>
          </p:cNvPr>
          <p:cNvPicPr>
            <a:picLocks noGrp="1" noChangeAspect="1"/>
          </p:cNvPicPr>
          <p:nvPr>
            <p:ph idx="1"/>
          </p:nvPr>
        </p:nvPicPr>
        <p:blipFill>
          <a:blip r:embed="rId3"/>
          <a:stretch>
            <a:fillRect/>
          </a:stretch>
        </p:blipFill>
        <p:spPr>
          <a:xfrm>
            <a:off x="2697621" y="1613115"/>
            <a:ext cx="6120000" cy="4757296"/>
          </a:xfrm>
        </p:spPr>
      </p:pic>
    </p:spTree>
    <p:extLst>
      <p:ext uri="{BB962C8B-B14F-4D97-AF65-F5344CB8AC3E}">
        <p14:creationId xmlns:p14="http://schemas.microsoft.com/office/powerpoint/2010/main" val="1618358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6 – Press install</a:t>
            </a:r>
          </a:p>
          <a:p>
            <a:endParaRPr lang="en-US" dirty="0"/>
          </a:p>
        </p:txBody>
      </p:sp>
      <p:pic>
        <p:nvPicPr>
          <p:cNvPr id="8" name="內容版面配置區 7">
            <a:extLst>
              <a:ext uri="{FF2B5EF4-FFF2-40B4-BE49-F238E27FC236}">
                <a16:creationId xmlns:a16="http://schemas.microsoft.com/office/drawing/2014/main" id="{0F2C2848-5E2F-4837-BFC6-B35D4D4620EC}"/>
              </a:ext>
            </a:extLst>
          </p:cNvPr>
          <p:cNvPicPr>
            <a:picLocks noGrp="1" noChangeAspect="1"/>
          </p:cNvPicPr>
          <p:nvPr>
            <p:ph idx="1"/>
          </p:nvPr>
        </p:nvPicPr>
        <p:blipFill>
          <a:blip r:embed="rId3"/>
          <a:stretch>
            <a:fillRect/>
          </a:stretch>
        </p:blipFill>
        <p:spPr>
          <a:xfrm>
            <a:off x="2860352" y="1644112"/>
            <a:ext cx="6120000" cy="4760000"/>
          </a:xfrm>
        </p:spPr>
      </p:pic>
    </p:spTree>
    <p:extLst>
      <p:ext uri="{BB962C8B-B14F-4D97-AF65-F5344CB8AC3E}">
        <p14:creationId xmlns:p14="http://schemas.microsoft.com/office/powerpoint/2010/main" val="1294116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7 – Start to install…</a:t>
            </a:r>
          </a:p>
          <a:p>
            <a:endParaRPr lang="en-US" dirty="0"/>
          </a:p>
        </p:txBody>
      </p:sp>
      <p:pic>
        <p:nvPicPr>
          <p:cNvPr id="7" name="內容版面配置區 6">
            <a:extLst>
              <a:ext uri="{FF2B5EF4-FFF2-40B4-BE49-F238E27FC236}">
                <a16:creationId xmlns:a16="http://schemas.microsoft.com/office/drawing/2014/main" id="{6AAA7C8B-BE23-4DF9-A428-79B4F2F46264}"/>
              </a:ext>
            </a:extLst>
          </p:cNvPr>
          <p:cNvPicPr>
            <a:picLocks noGrp="1" noChangeAspect="1"/>
          </p:cNvPicPr>
          <p:nvPr>
            <p:ph idx="1"/>
          </p:nvPr>
        </p:nvPicPr>
        <p:blipFill>
          <a:blip r:embed="rId3"/>
          <a:stretch>
            <a:fillRect/>
          </a:stretch>
        </p:blipFill>
        <p:spPr>
          <a:xfrm>
            <a:off x="2852604" y="1706105"/>
            <a:ext cx="6120000" cy="4750574"/>
          </a:xfrm>
        </p:spPr>
      </p:pic>
    </p:spTree>
    <p:extLst>
      <p:ext uri="{BB962C8B-B14F-4D97-AF65-F5344CB8AC3E}">
        <p14:creationId xmlns:p14="http://schemas.microsoft.com/office/powerpoint/2010/main" val="4121887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8 – Press finish</a:t>
            </a:r>
          </a:p>
          <a:p>
            <a:endParaRPr lang="en-US" dirty="0"/>
          </a:p>
        </p:txBody>
      </p:sp>
      <p:pic>
        <p:nvPicPr>
          <p:cNvPr id="8" name="內容版面配置區 7">
            <a:extLst>
              <a:ext uri="{FF2B5EF4-FFF2-40B4-BE49-F238E27FC236}">
                <a16:creationId xmlns:a16="http://schemas.microsoft.com/office/drawing/2014/main" id="{A9BFAFF9-BB2C-4370-96AC-97DC3A0A9801}"/>
              </a:ext>
            </a:extLst>
          </p:cNvPr>
          <p:cNvPicPr>
            <a:picLocks noGrp="1" noChangeAspect="1"/>
          </p:cNvPicPr>
          <p:nvPr>
            <p:ph idx="1"/>
          </p:nvPr>
        </p:nvPicPr>
        <p:blipFill>
          <a:blip r:embed="rId3"/>
          <a:stretch>
            <a:fillRect/>
          </a:stretch>
        </p:blipFill>
        <p:spPr>
          <a:xfrm>
            <a:off x="2868102" y="1706105"/>
            <a:ext cx="6120000" cy="4747857"/>
          </a:xfrm>
        </p:spPr>
      </p:pic>
    </p:spTree>
    <p:extLst>
      <p:ext uri="{BB962C8B-B14F-4D97-AF65-F5344CB8AC3E}">
        <p14:creationId xmlns:p14="http://schemas.microsoft.com/office/powerpoint/2010/main" val="1052547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of </a:t>
            </a:r>
            <a:r>
              <a:rPr lang="en-US" dirty="0" err="1"/>
              <a:t>VScode</a:t>
            </a:r>
            <a:endParaRPr lang="en-US" dirty="0"/>
          </a:p>
        </p:txBody>
      </p:sp>
      <p:sp>
        <p:nvSpPr>
          <p:cNvPr id="5" name="Text Placeholder 4"/>
          <p:cNvSpPr>
            <a:spLocks noGrp="1"/>
          </p:cNvSpPr>
          <p:nvPr>
            <p:ph type="body" sz="quarter" idx="12"/>
          </p:nvPr>
        </p:nvSpPr>
        <p:spPr/>
        <p:txBody>
          <a:bodyPr/>
          <a:lstStyle/>
          <a:p>
            <a:r>
              <a:rPr lang="en-US" altLang="zh-TW" dirty="0"/>
              <a:t>Step 9 – Try to open the </a:t>
            </a:r>
            <a:r>
              <a:rPr lang="en-US" altLang="zh-TW" dirty="0" err="1"/>
              <a:t>VScode</a:t>
            </a:r>
            <a:endParaRPr lang="en-US" altLang="zh-TW" dirty="0"/>
          </a:p>
          <a:p>
            <a:endParaRPr lang="en-US" dirty="0"/>
          </a:p>
        </p:txBody>
      </p:sp>
      <p:pic>
        <p:nvPicPr>
          <p:cNvPr id="7" name="內容版面配置區 6">
            <a:extLst>
              <a:ext uri="{FF2B5EF4-FFF2-40B4-BE49-F238E27FC236}">
                <a16:creationId xmlns:a16="http://schemas.microsoft.com/office/drawing/2014/main" id="{D31DB7C9-4BDB-47AF-BE33-020DF22C22BA}"/>
              </a:ext>
            </a:extLst>
          </p:cNvPr>
          <p:cNvPicPr>
            <a:picLocks noGrp="1" noChangeAspect="1"/>
          </p:cNvPicPr>
          <p:nvPr>
            <p:ph idx="1"/>
          </p:nvPr>
        </p:nvPicPr>
        <p:blipFill>
          <a:blip r:embed="rId3"/>
          <a:stretch>
            <a:fillRect/>
          </a:stretch>
        </p:blipFill>
        <p:spPr>
          <a:xfrm>
            <a:off x="2607677" y="1605367"/>
            <a:ext cx="6449703" cy="4848225"/>
          </a:xfrm>
        </p:spPr>
      </p:pic>
    </p:spTree>
    <p:extLst>
      <p:ext uri="{BB962C8B-B14F-4D97-AF65-F5344CB8AC3E}">
        <p14:creationId xmlns:p14="http://schemas.microsoft.com/office/powerpoint/2010/main" val="397698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VirtualBox</a:t>
            </a:r>
            <a:r>
              <a:rPr lang="en-US" altLang="zh-TW" dirty="0"/>
              <a:t> Installation</a:t>
            </a:r>
            <a:endParaRPr lang="zh-TW" altLang="en-US" dirty="0"/>
          </a:p>
        </p:txBody>
      </p:sp>
      <p:pic>
        <p:nvPicPr>
          <p:cNvPr id="5" name="圖片 4"/>
          <p:cNvPicPr>
            <a:picLocks noChangeAspect="1"/>
          </p:cNvPicPr>
          <p:nvPr/>
        </p:nvPicPr>
        <p:blipFill>
          <a:blip r:embed="rId2"/>
          <a:stretch>
            <a:fillRect/>
          </a:stretch>
        </p:blipFill>
        <p:spPr>
          <a:xfrm>
            <a:off x="92529" y="1587408"/>
            <a:ext cx="4762500" cy="3752850"/>
          </a:xfrm>
          <a:prstGeom prst="rect">
            <a:avLst/>
          </a:prstGeom>
        </p:spPr>
      </p:pic>
      <p:pic>
        <p:nvPicPr>
          <p:cNvPr id="6" name="圖片 5"/>
          <p:cNvPicPr>
            <a:picLocks noChangeAspect="1"/>
          </p:cNvPicPr>
          <p:nvPr/>
        </p:nvPicPr>
        <p:blipFill>
          <a:blip r:embed="rId3"/>
          <a:stretch>
            <a:fillRect/>
          </a:stretch>
        </p:blipFill>
        <p:spPr>
          <a:xfrm>
            <a:off x="3815783" y="1826895"/>
            <a:ext cx="4752975" cy="3752850"/>
          </a:xfrm>
          <a:prstGeom prst="rect">
            <a:avLst/>
          </a:prstGeom>
        </p:spPr>
      </p:pic>
      <p:pic>
        <p:nvPicPr>
          <p:cNvPr id="7" name="圖片 6"/>
          <p:cNvPicPr>
            <a:picLocks noChangeAspect="1"/>
          </p:cNvPicPr>
          <p:nvPr/>
        </p:nvPicPr>
        <p:blipFill>
          <a:blip r:embed="rId4"/>
          <a:stretch>
            <a:fillRect/>
          </a:stretch>
        </p:blipFill>
        <p:spPr>
          <a:xfrm>
            <a:off x="7439025" y="2228307"/>
            <a:ext cx="4752975" cy="3743325"/>
          </a:xfrm>
          <a:prstGeom prst="rect">
            <a:avLst/>
          </a:prstGeom>
        </p:spPr>
      </p:pic>
      <p:sp>
        <p:nvSpPr>
          <p:cNvPr id="4" name="矩形 3">
            <a:extLst>
              <a:ext uri="{FF2B5EF4-FFF2-40B4-BE49-F238E27FC236}">
                <a16:creationId xmlns:a16="http://schemas.microsoft.com/office/drawing/2014/main" id="{FBFAF884-3F6A-4170-942E-5D28F5F541CF}"/>
              </a:ext>
            </a:extLst>
          </p:cNvPr>
          <p:cNvSpPr/>
          <p:nvPr/>
        </p:nvSpPr>
        <p:spPr>
          <a:xfrm>
            <a:off x="3081118" y="4883060"/>
            <a:ext cx="734665" cy="304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FBFAF884-3F6A-4170-942E-5D28F5F541CF}"/>
              </a:ext>
            </a:extLst>
          </p:cNvPr>
          <p:cNvSpPr/>
          <p:nvPr/>
        </p:nvSpPr>
        <p:spPr>
          <a:xfrm>
            <a:off x="6804372" y="5187859"/>
            <a:ext cx="634653" cy="2441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FBFAF884-3F6A-4170-942E-5D28F5F541CF}"/>
              </a:ext>
            </a:extLst>
          </p:cNvPr>
          <p:cNvSpPr/>
          <p:nvPr/>
        </p:nvSpPr>
        <p:spPr>
          <a:xfrm>
            <a:off x="10418089" y="5568859"/>
            <a:ext cx="734665" cy="2767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663577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VirtualBox</a:t>
            </a:r>
            <a:r>
              <a:rPr lang="en-US" altLang="zh-TW" dirty="0"/>
              <a:t> Installation</a:t>
            </a:r>
            <a:endParaRPr lang="zh-TW" altLang="en-US" dirty="0"/>
          </a:p>
        </p:txBody>
      </p:sp>
      <p:grpSp>
        <p:nvGrpSpPr>
          <p:cNvPr id="10" name="群組 9"/>
          <p:cNvGrpSpPr/>
          <p:nvPr/>
        </p:nvGrpSpPr>
        <p:grpSpPr>
          <a:xfrm>
            <a:off x="457200" y="1791517"/>
            <a:ext cx="4810125" cy="3810000"/>
            <a:chOff x="1568223" y="1225460"/>
            <a:chExt cx="4810125" cy="3810000"/>
          </a:xfrm>
        </p:grpSpPr>
        <p:pic>
          <p:nvPicPr>
            <p:cNvPr id="3" name="圖片 2"/>
            <p:cNvPicPr>
              <a:picLocks noChangeAspect="1"/>
            </p:cNvPicPr>
            <p:nvPr/>
          </p:nvPicPr>
          <p:blipFill>
            <a:blip r:embed="rId2"/>
            <a:stretch>
              <a:fillRect/>
            </a:stretch>
          </p:blipFill>
          <p:spPr>
            <a:xfrm>
              <a:off x="1568223" y="1225460"/>
              <a:ext cx="4810125" cy="3810000"/>
            </a:xfrm>
            <a:prstGeom prst="rect">
              <a:avLst/>
            </a:prstGeom>
          </p:spPr>
        </p:pic>
        <p:sp>
          <p:nvSpPr>
            <p:cNvPr id="4" name="矩形 3">
              <a:extLst>
                <a:ext uri="{FF2B5EF4-FFF2-40B4-BE49-F238E27FC236}">
                  <a16:creationId xmlns:a16="http://schemas.microsoft.com/office/drawing/2014/main" id="{FBFAF884-3F6A-4170-942E-5D28F5F541CF}"/>
                </a:ext>
              </a:extLst>
            </p:cNvPr>
            <p:cNvSpPr/>
            <p:nvPr/>
          </p:nvSpPr>
          <p:spPr>
            <a:xfrm>
              <a:off x="4550689" y="4567374"/>
              <a:ext cx="794197" cy="3203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11" name="圖片 10"/>
          <p:cNvPicPr>
            <a:picLocks noChangeAspect="1"/>
          </p:cNvPicPr>
          <p:nvPr/>
        </p:nvPicPr>
        <p:blipFill>
          <a:blip r:embed="rId3"/>
          <a:stretch>
            <a:fillRect/>
          </a:stretch>
        </p:blipFill>
        <p:spPr>
          <a:xfrm>
            <a:off x="6096161" y="1841320"/>
            <a:ext cx="4800600" cy="3810000"/>
          </a:xfrm>
          <a:prstGeom prst="rect">
            <a:avLst/>
          </a:prstGeom>
        </p:spPr>
      </p:pic>
      <p:sp>
        <p:nvSpPr>
          <p:cNvPr id="12" name="矩形 11">
            <a:extLst>
              <a:ext uri="{FF2B5EF4-FFF2-40B4-BE49-F238E27FC236}">
                <a16:creationId xmlns:a16="http://schemas.microsoft.com/office/drawing/2014/main" id="{FBFAF884-3F6A-4170-942E-5D28F5F541CF}"/>
              </a:ext>
            </a:extLst>
          </p:cNvPr>
          <p:cNvSpPr/>
          <p:nvPr/>
        </p:nvSpPr>
        <p:spPr>
          <a:xfrm>
            <a:off x="9078466" y="5133431"/>
            <a:ext cx="794197" cy="3203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66096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VirtualBox</a:t>
            </a:r>
            <a:r>
              <a:rPr lang="en-US" altLang="zh-TW" dirty="0"/>
              <a:t> Installation</a:t>
            </a:r>
            <a:endParaRPr lang="zh-TW" altLang="en-US" dirty="0"/>
          </a:p>
        </p:txBody>
      </p:sp>
      <p:pic>
        <p:nvPicPr>
          <p:cNvPr id="6" name="圖片 5"/>
          <p:cNvPicPr>
            <a:picLocks noChangeAspect="1"/>
          </p:cNvPicPr>
          <p:nvPr/>
        </p:nvPicPr>
        <p:blipFill>
          <a:blip r:embed="rId2"/>
          <a:stretch>
            <a:fillRect/>
          </a:stretch>
        </p:blipFill>
        <p:spPr>
          <a:xfrm>
            <a:off x="4547937" y="1523999"/>
            <a:ext cx="7508571" cy="4793695"/>
          </a:xfrm>
          <a:prstGeom prst="rect">
            <a:avLst/>
          </a:prstGeom>
        </p:spPr>
      </p:pic>
      <p:grpSp>
        <p:nvGrpSpPr>
          <p:cNvPr id="7" name="群組 6"/>
          <p:cNvGrpSpPr/>
          <p:nvPr/>
        </p:nvGrpSpPr>
        <p:grpSpPr>
          <a:xfrm>
            <a:off x="24063" y="1891496"/>
            <a:ext cx="4547937" cy="4058700"/>
            <a:chOff x="457200" y="1541009"/>
            <a:chExt cx="5671457" cy="4503474"/>
          </a:xfrm>
        </p:grpSpPr>
        <p:pic>
          <p:nvPicPr>
            <p:cNvPr id="5" name="圖片 4"/>
            <p:cNvPicPr>
              <a:picLocks noChangeAspect="1"/>
            </p:cNvPicPr>
            <p:nvPr/>
          </p:nvPicPr>
          <p:blipFill>
            <a:blip r:embed="rId3"/>
            <a:stretch>
              <a:fillRect/>
            </a:stretch>
          </p:blipFill>
          <p:spPr>
            <a:xfrm>
              <a:off x="457200" y="1541009"/>
              <a:ext cx="5671457" cy="4503474"/>
            </a:xfrm>
            <a:prstGeom prst="rect">
              <a:avLst/>
            </a:prstGeom>
          </p:spPr>
        </p:pic>
        <p:sp>
          <p:nvSpPr>
            <p:cNvPr id="12" name="矩形 11">
              <a:extLst>
                <a:ext uri="{FF2B5EF4-FFF2-40B4-BE49-F238E27FC236}">
                  <a16:creationId xmlns:a16="http://schemas.microsoft.com/office/drawing/2014/main" id="{FBFAF884-3F6A-4170-942E-5D28F5F541CF}"/>
                </a:ext>
              </a:extLst>
            </p:cNvPr>
            <p:cNvSpPr/>
            <p:nvPr/>
          </p:nvSpPr>
          <p:spPr>
            <a:xfrm>
              <a:off x="4049488" y="5503545"/>
              <a:ext cx="826634" cy="3203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2696794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F67A615-96F7-49A2-BFF7-EA0130DBF1C8}"/>
              </a:ext>
            </a:extLst>
          </p:cNvPr>
          <p:cNvPicPr>
            <a:picLocks noChangeAspect="1"/>
          </p:cNvPicPr>
          <p:nvPr/>
        </p:nvPicPr>
        <p:blipFill>
          <a:blip r:embed="rId2"/>
          <a:stretch>
            <a:fillRect/>
          </a:stretch>
        </p:blipFill>
        <p:spPr>
          <a:xfrm>
            <a:off x="534449" y="1867304"/>
            <a:ext cx="11820525" cy="2828925"/>
          </a:xfrm>
          <a:prstGeom prst="rect">
            <a:avLst/>
          </a:prstGeom>
        </p:spPr>
      </p:pic>
      <p:sp>
        <p:nvSpPr>
          <p:cNvPr id="2" name="標題 1">
            <a:extLst>
              <a:ext uri="{FF2B5EF4-FFF2-40B4-BE49-F238E27FC236}">
                <a16:creationId xmlns:a16="http://schemas.microsoft.com/office/drawing/2014/main" id="{0CCC5404-6A81-4671-9A95-45D571AB0B92}"/>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sp>
        <p:nvSpPr>
          <p:cNvPr id="3" name="內容版面配置區 2">
            <a:extLst>
              <a:ext uri="{FF2B5EF4-FFF2-40B4-BE49-F238E27FC236}">
                <a16:creationId xmlns:a16="http://schemas.microsoft.com/office/drawing/2014/main" id="{CC0E0FE1-5485-49B4-894F-12D31D28D494}"/>
              </a:ext>
            </a:extLst>
          </p:cNvPr>
          <p:cNvSpPr txBox="1">
            <a:spLocks/>
          </p:cNvSpPr>
          <p:nvPr/>
        </p:nvSpPr>
        <p:spPr>
          <a:xfrm>
            <a:off x="604434" y="1005839"/>
            <a:ext cx="7910916" cy="5171124"/>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800" dirty="0"/>
              <a:t>Go to </a:t>
            </a:r>
            <a:r>
              <a:rPr lang="en-US" altLang="zh-TW" sz="2800" dirty="0">
                <a:hlinkClick r:id="rId3"/>
              </a:rPr>
              <a:t>https://cygwin.com/install.html</a:t>
            </a:r>
            <a:endParaRPr lang="zh-TW" altLang="en-US" sz="2800" dirty="0"/>
          </a:p>
        </p:txBody>
      </p:sp>
      <p:sp>
        <p:nvSpPr>
          <p:cNvPr id="5" name="矩形 4">
            <a:extLst>
              <a:ext uri="{FF2B5EF4-FFF2-40B4-BE49-F238E27FC236}">
                <a16:creationId xmlns:a16="http://schemas.microsoft.com/office/drawing/2014/main" id="{FBFAF884-3F6A-4170-942E-5D28F5F541CF}"/>
              </a:ext>
            </a:extLst>
          </p:cNvPr>
          <p:cNvSpPr/>
          <p:nvPr/>
        </p:nvSpPr>
        <p:spPr>
          <a:xfrm>
            <a:off x="947517" y="4256999"/>
            <a:ext cx="1106007"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58130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pic>
        <p:nvPicPr>
          <p:cNvPr id="3" name="圖片 2">
            <a:extLst>
              <a:ext uri="{FF2B5EF4-FFF2-40B4-BE49-F238E27FC236}">
                <a16:creationId xmlns:a16="http://schemas.microsoft.com/office/drawing/2014/main" id="{5C4089DD-037A-41A8-918C-1772D02713C4}"/>
              </a:ext>
            </a:extLst>
          </p:cNvPr>
          <p:cNvPicPr>
            <a:picLocks noChangeAspect="1"/>
          </p:cNvPicPr>
          <p:nvPr/>
        </p:nvPicPr>
        <p:blipFill>
          <a:blip r:embed="rId2"/>
          <a:stretch>
            <a:fillRect/>
          </a:stretch>
        </p:blipFill>
        <p:spPr>
          <a:xfrm>
            <a:off x="636077" y="1901287"/>
            <a:ext cx="4953000" cy="3752850"/>
          </a:xfrm>
          <a:prstGeom prst="rect">
            <a:avLst/>
          </a:prstGeom>
        </p:spPr>
      </p:pic>
      <p:pic>
        <p:nvPicPr>
          <p:cNvPr id="4" name="圖片 3">
            <a:extLst>
              <a:ext uri="{FF2B5EF4-FFF2-40B4-BE49-F238E27FC236}">
                <a16:creationId xmlns:a16="http://schemas.microsoft.com/office/drawing/2014/main" id="{0DC838E1-A241-4FF5-AA84-8412C67C45D2}"/>
              </a:ext>
            </a:extLst>
          </p:cNvPr>
          <p:cNvPicPr>
            <a:picLocks noChangeAspect="1"/>
          </p:cNvPicPr>
          <p:nvPr/>
        </p:nvPicPr>
        <p:blipFill rotWithShape="1">
          <a:blip r:embed="rId3"/>
          <a:srcRect l="2072"/>
          <a:stretch/>
        </p:blipFill>
        <p:spPr>
          <a:xfrm>
            <a:off x="5945053" y="1901287"/>
            <a:ext cx="4953000" cy="3752850"/>
          </a:xfrm>
          <a:prstGeom prst="rect">
            <a:avLst/>
          </a:prstGeom>
        </p:spPr>
      </p:pic>
      <p:sp>
        <p:nvSpPr>
          <p:cNvPr id="5" name="矩形 4">
            <a:extLst>
              <a:ext uri="{FF2B5EF4-FFF2-40B4-BE49-F238E27FC236}">
                <a16:creationId xmlns:a16="http://schemas.microsoft.com/office/drawing/2014/main" id="{FF7592B8-F9D4-4F8C-BA63-294AEECCE1C6}"/>
              </a:ext>
            </a:extLst>
          </p:cNvPr>
          <p:cNvSpPr/>
          <p:nvPr/>
        </p:nvSpPr>
        <p:spPr>
          <a:xfrm>
            <a:off x="3713965" y="5285831"/>
            <a:ext cx="927778"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0DC8898B-6180-4FC3-88C7-50FCAFD66E5B}"/>
              </a:ext>
            </a:extLst>
          </p:cNvPr>
          <p:cNvSpPr/>
          <p:nvPr/>
        </p:nvSpPr>
        <p:spPr>
          <a:xfrm>
            <a:off x="9011802" y="5307404"/>
            <a:ext cx="927778" cy="368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46946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457200" y="1664776"/>
            <a:ext cx="5238750" cy="3962400"/>
          </a:xfrm>
          <a:prstGeom prst="rect">
            <a:avLst/>
          </a:prstGeom>
        </p:spPr>
      </p:pic>
      <p:sp>
        <p:nvSpPr>
          <p:cNvPr id="2" name="標題 1">
            <a:extLst>
              <a:ext uri="{FF2B5EF4-FFF2-40B4-BE49-F238E27FC236}">
                <a16:creationId xmlns:a16="http://schemas.microsoft.com/office/drawing/2014/main" id="{8F5A1FE0-20C3-4ACD-9332-5F443A7C4ECF}"/>
              </a:ext>
            </a:extLst>
          </p:cNvPr>
          <p:cNvSpPr>
            <a:spLocks noGrp="1"/>
          </p:cNvSpPr>
          <p:nvPr>
            <p:ph type="title"/>
          </p:nvPr>
        </p:nvSpPr>
        <p:spPr/>
        <p:txBody>
          <a:bodyPr>
            <a:normAutofit/>
          </a:bodyPr>
          <a:lstStyle/>
          <a:p>
            <a:r>
              <a:rPr lang="en-US" altLang="zh-TW" sz="4400" dirty="0"/>
              <a:t>Cygwin64 installation</a:t>
            </a:r>
            <a:endParaRPr lang="zh-TW" altLang="en-US" sz="4400" dirty="0"/>
          </a:p>
        </p:txBody>
      </p:sp>
      <p:sp>
        <p:nvSpPr>
          <p:cNvPr id="5" name="矩形 4">
            <a:extLst>
              <a:ext uri="{FF2B5EF4-FFF2-40B4-BE49-F238E27FC236}">
                <a16:creationId xmlns:a16="http://schemas.microsoft.com/office/drawing/2014/main" id="{FF7592B8-F9D4-4F8C-BA63-294AEECCE1C6}"/>
              </a:ext>
            </a:extLst>
          </p:cNvPr>
          <p:cNvSpPr/>
          <p:nvPr/>
        </p:nvSpPr>
        <p:spPr>
          <a:xfrm>
            <a:off x="3675219" y="5145436"/>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 name="圖片 7"/>
          <p:cNvPicPr>
            <a:picLocks noChangeAspect="1"/>
          </p:cNvPicPr>
          <p:nvPr/>
        </p:nvPicPr>
        <p:blipFill>
          <a:blip r:embed="rId3"/>
          <a:stretch>
            <a:fillRect/>
          </a:stretch>
        </p:blipFill>
        <p:spPr>
          <a:xfrm>
            <a:off x="5826094" y="1664776"/>
            <a:ext cx="5276850" cy="3990975"/>
          </a:xfrm>
          <a:prstGeom prst="rect">
            <a:avLst/>
          </a:prstGeom>
        </p:spPr>
      </p:pic>
      <p:sp>
        <p:nvSpPr>
          <p:cNvPr id="9" name="矩形 8">
            <a:extLst>
              <a:ext uri="{FF2B5EF4-FFF2-40B4-BE49-F238E27FC236}">
                <a16:creationId xmlns:a16="http://schemas.microsoft.com/office/drawing/2014/main" id="{FF7592B8-F9D4-4F8C-BA63-294AEECCE1C6}"/>
              </a:ext>
            </a:extLst>
          </p:cNvPr>
          <p:cNvSpPr/>
          <p:nvPr/>
        </p:nvSpPr>
        <p:spPr>
          <a:xfrm>
            <a:off x="9073795" y="5160934"/>
            <a:ext cx="904530" cy="3496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125877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Props1.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2.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25E540-4F59-484A-9C26-1886F3CE10F1}">
  <ds:schemaRefs>
    <ds:schemaRef ds:uri="http://purl.org/dc/elements/1.1/"/>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dcmitype/"/>
    <ds:schemaRef ds:uri="49a709bb-1a2c-441e-b04a-3a30362613c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blank</Template>
  <TotalTime>366</TotalTime>
  <Words>408</Words>
  <Application>Microsoft Office PowerPoint</Application>
  <PresentationFormat>Widescreen</PresentationFormat>
  <Paragraphs>89</Paragraphs>
  <Slides>38</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Synopsys_2019</vt:lpstr>
      <vt:lpstr>Tutorial 1 – Environment Installation</vt:lpstr>
      <vt:lpstr>Download</vt:lpstr>
      <vt:lpstr>VirtualBox Installation</vt:lpstr>
      <vt:lpstr>VirtualBox Installation</vt:lpstr>
      <vt:lpstr>VirtualBox Installation</vt:lpstr>
      <vt:lpstr>VirtualBox Installation</vt:lpstr>
      <vt:lpstr>Cygwin64 installation</vt:lpstr>
      <vt:lpstr>Cygwin64 installation</vt:lpstr>
      <vt:lpstr>Cygwin64 installation</vt:lpstr>
      <vt:lpstr>Cygwin64 installation</vt:lpstr>
      <vt:lpstr>Cygwin64 installation</vt:lpstr>
      <vt:lpstr>Cygwin64 installation</vt:lpstr>
      <vt:lpstr>Cygwin64 installation</vt:lpstr>
      <vt:lpstr>Cygwin64 installation</vt:lpstr>
      <vt:lpstr>Teraterm Installation</vt:lpstr>
      <vt:lpstr>Teraterm Installation</vt:lpstr>
      <vt:lpstr>Teraterm Installation</vt:lpstr>
      <vt:lpstr>Teraterm Installation</vt:lpstr>
      <vt:lpstr>Teraterm Installation</vt:lpstr>
      <vt:lpstr>Teraterm Installation</vt:lpstr>
      <vt:lpstr>Install ARC GNU ToolChain</vt:lpstr>
      <vt:lpstr>Installation of ARC GNU ToolChain</vt:lpstr>
      <vt:lpstr>Installation of ARC GNU ToolChain</vt:lpstr>
      <vt:lpstr>Installation of ARC GNU ToolChain</vt:lpstr>
      <vt:lpstr>Installation of ARC GNU ToolChain</vt:lpstr>
      <vt:lpstr>Installation of ARC GNU ToolChain</vt:lpstr>
      <vt:lpstr>Installation of ARC GNU ToolChain</vt:lpstr>
      <vt:lpstr>Install VScode</vt:lpstr>
      <vt:lpstr>Installation of VScode</vt:lpstr>
      <vt:lpstr>Installation of VScode</vt:lpstr>
      <vt:lpstr>Installation of VScode</vt:lpstr>
      <vt:lpstr>Installation of VScode</vt:lpstr>
      <vt:lpstr>Installation of VScode</vt:lpstr>
      <vt:lpstr>Installation of VScode</vt:lpstr>
      <vt:lpstr>Installation of VScode</vt:lpstr>
      <vt:lpstr>Installation of VScode</vt:lpstr>
      <vt:lpstr>Installation of VScode</vt:lpstr>
      <vt:lpstr>Installation of VScode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Willie Tsai</dc:creator>
  <cp:lastModifiedBy>Willie Tsai</cp:lastModifiedBy>
  <cp:revision>133</cp:revision>
  <dcterms:created xsi:type="dcterms:W3CDTF">2021-03-10T07:12:24Z</dcterms:created>
  <dcterms:modified xsi:type="dcterms:W3CDTF">2021-03-26T02:22:41Z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